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308" r:id="rId3"/>
    <p:sldId id="311" r:id="rId4"/>
    <p:sldId id="283" r:id="rId5"/>
    <p:sldId id="284" r:id="rId6"/>
    <p:sldId id="285" r:id="rId7"/>
    <p:sldId id="286" r:id="rId8"/>
    <p:sldId id="287" r:id="rId9"/>
    <p:sldId id="291" r:id="rId10"/>
    <p:sldId id="294" r:id="rId11"/>
    <p:sldId id="299" r:id="rId12"/>
    <p:sldId id="300" r:id="rId13"/>
    <p:sldId id="301" r:id="rId14"/>
    <p:sldId id="302" r:id="rId15"/>
    <p:sldId id="312" r:id="rId16"/>
    <p:sldId id="313" r:id="rId17"/>
    <p:sldId id="314" r:id="rId18"/>
    <p:sldId id="309" r:id="rId19"/>
    <p:sldId id="310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15548" y="3566255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0921" y="3517539"/>
            <a:ext cx="10363200" cy="134685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hu-HU" sz="96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Holisztikus szemlélet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hu-HU" sz="96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a gyermek fejlesztése során</a:t>
            </a:r>
          </a:p>
          <a:p>
            <a:pPr algn="ctr"/>
            <a:endParaRPr lang="hu-HU" sz="2800" dirty="0"/>
          </a:p>
          <a:p>
            <a:pPr algn="ctr"/>
            <a:r>
              <a:rPr lang="hu-HU" sz="5600" dirty="0">
                <a:solidFill>
                  <a:schemeClr val="tx1"/>
                </a:solidFill>
              </a:rPr>
              <a:t>Pedagógiai Szakszolgálatok Hete 2025</a:t>
            </a:r>
          </a:p>
          <a:p>
            <a:pPr algn="ctr"/>
            <a:r>
              <a:rPr lang="hu-HU" sz="5600" dirty="0">
                <a:solidFill>
                  <a:schemeClr val="tx1"/>
                </a:solidFill>
              </a:rPr>
              <a:t>Sinka Anikó</a:t>
            </a:r>
          </a:p>
          <a:p>
            <a:pPr algn="ctr"/>
            <a:r>
              <a:rPr lang="hu-HU" sz="5600" dirty="0">
                <a:solidFill>
                  <a:schemeClr val="tx1"/>
                </a:solidFill>
              </a:rPr>
              <a:t>2025. Április 11.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9D9CE5-2127-27BD-C8C9-2B0EE3FC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C85CE58-2A21-D5EF-AADB-6B11094DC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004" y="286603"/>
            <a:ext cx="10356676" cy="5750319"/>
          </a:xfrm>
        </p:spPr>
      </p:pic>
    </p:spTree>
    <p:extLst>
      <p:ext uri="{BB962C8B-B14F-4D97-AF65-F5344CB8AC3E}">
        <p14:creationId xmlns:p14="http://schemas.microsoft.com/office/powerpoint/2010/main" val="413554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E0AE1-A881-5967-CC1A-4DFD54DA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Autonóm idegrendszer</a:t>
            </a:r>
            <a:r>
              <a:rPr lang="hu-HU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/>
            </a:r>
            <a:br>
              <a:rPr lang="hu-HU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</a:br>
            <a:endParaRPr lang="hu-HU" dirty="0">
              <a:latin typeface="Eras Demi ITC" panose="020B08050305040208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213BD0-8E69-9ECF-2710-C7DC955C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rtl="0">
              <a:lnSpc>
                <a:spcPct val="100000"/>
              </a:lnSpc>
            </a:pPr>
            <a:r>
              <a:rPr lang="hu-HU" sz="2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Stephen W. </a:t>
            </a:r>
            <a:r>
              <a:rPr lang="hu-HU" sz="2800" b="0" i="0" u="none" strike="noStrike" dirty="0" err="1">
                <a:solidFill>
                  <a:srgbClr val="000000"/>
                </a:solidFill>
                <a:latin typeface="Eras Medium ITC" panose="020B0602030504020804" pitchFamily="34" charset="0"/>
              </a:rPr>
              <a:t>Porges</a:t>
            </a:r>
            <a:r>
              <a:rPr lang="hu-HU" sz="2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 -- </a:t>
            </a:r>
            <a:r>
              <a:rPr lang="hu-HU" sz="2800" b="0" i="0" u="none" strike="noStrike" dirty="0" err="1">
                <a:solidFill>
                  <a:srgbClr val="000000"/>
                </a:solidFill>
                <a:latin typeface="Eras Medium ITC" panose="020B0602030504020804" pitchFamily="34" charset="0"/>
              </a:rPr>
              <a:t>Polivagális</a:t>
            </a:r>
            <a:r>
              <a:rPr lang="hu-HU" sz="2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 elmélet megalkotója</a:t>
            </a:r>
          </a:p>
          <a:p>
            <a:pPr marR="0" algn="l" rtl="0">
              <a:lnSpc>
                <a:spcPct val="100000"/>
              </a:lnSpc>
            </a:pPr>
            <a:r>
              <a:rPr lang="hu-HU" sz="28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Az érzelmek, a kötődés, a kommunikáció és az önszabályozás </a:t>
            </a:r>
            <a:r>
              <a:rPr lang="hu-HU" sz="2800" b="0" i="0" u="none" strike="noStrike" baseline="0" dirty="0" err="1">
                <a:solidFill>
                  <a:srgbClr val="000000"/>
                </a:solidFill>
                <a:latin typeface="Eras Medium ITC" panose="020B0602030504020804" pitchFamily="34" charset="0"/>
              </a:rPr>
              <a:t>neurofiziológiai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 alapja</a:t>
            </a:r>
          </a:p>
          <a:p>
            <a:pPr>
              <a:lnSpc>
                <a:spcPct val="100000"/>
              </a:lnSpc>
            </a:pPr>
            <a:r>
              <a:rPr lang="hu-HU" sz="28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Ez a nézőpont a pszichológiai tapasztalatok és a testben megjelenő fizikai megnyilvánulások között fontos összefüggésre helyezte a hangsúlyt </a:t>
            </a:r>
            <a:r>
              <a:rPr lang="hu-HU" sz="2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 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(Stephen W.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Porgess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Útmutató a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polivagális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elmélethez,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Ursus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Libris 2O22, 11o)</a:t>
            </a:r>
          </a:p>
          <a:p>
            <a:pPr marR="0" algn="l" rtl="0"/>
            <a:endParaRPr lang="hu-HU" sz="2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20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12F3DC-5A4E-0874-1E60-F441579E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FD57498-F22C-A86C-23C6-B70FA028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393398"/>
            <a:ext cx="4046220" cy="5646467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F1CAABC-65A1-9FFD-BDA8-912F13C6A23C}"/>
              </a:ext>
            </a:extLst>
          </p:cNvPr>
          <p:cNvSpPr txBox="1"/>
          <p:nvPr/>
        </p:nvSpPr>
        <p:spPr>
          <a:xfrm>
            <a:off x="5397500" y="1277640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2800" dirty="0">
                <a:latin typeface="Eras Medium ITC" panose="020B0602030504020804" pitchFamily="34" charset="0"/>
              </a:rPr>
              <a:t>A percepció a szürkeállomány funkciója, ami </a:t>
            </a:r>
            <a:r>
              <a:rPr lang="hu-HU" sz="2800" b="1" u="sng" dirty="0">
                <a:latin typeface="Eras Medium ITC" panose="020B0602030504020804" pitchFamily="34" charset="0"/>
              </a:rPr>
              <a:t>tudatos</a:t>
            </a:r>
            <a:r>
              <a:rPr lang="hu-HU" sz="2800" dirty="0">
                <a:latin typeface="Eras Medium ITC" panose="020B0602030504020804" pitchFamily="34" charset="0"/>
              </a:rPr>
              <a:t> észlelést jelent.</a:t>
            </a:r>
          </a:p>
          <a:p>
            <a:pPr lvl="0"/>
            <a:endParaRPr lang="hu-HU" sz="2800" dirty="0">
              <a:latin typeface="Eras Medium ITC" panose="020B0602030504020804" pitchFamily="34" charset="0"/>
            </a:endParaRPr>
          </a:p>
          <a:p>
            <a:pPr lvl="0"/>
            <a:r>
              <a:rPr lang="hu-HU" sz="2800" dirty="0">
                <a:latin typeface="Eras Medium ITC" panose="020B0602030504020804" pitchFamily="34" charset="0"/>
              </a:rPr>
              <a:t>A </a:t>
            </a:r>
            <a:r>
              <a:rPr lang="hu-HU" sz="2800" dirty="0" err="1">
                <a:latin typeface="Eras Medium ITC" panose="020B0602030504020804" pitchFamily="34" charset="0"/>
              </a:rPr>
              <a:t>neurocepció</a:t>
            </a:r>
            <a:r>
              <a:rPr lang="hu-HU" sz="2800" dirty="0">
                <a:latin typeface="Eras Medium ITC" panose="020B0602030504020804" pitchFamily="34" charset="0"/>
              </a:rPr>
              <a:t> mint új fogalom a vegetatív idegrendszer jelzése </a:t>
            </a:r>
            <a:r>
              <a:rPr lang="hu-HU" sz="2800" b="1" u="sng" dirty="0">
                <a:latin typeface="Eras Medium ITC" panose="020B0602030504020804" pitchFamily="34" charset="0"/>
              </a:rPr>
              <a:t>tudatosság nélkül </a:t>
            </a:r>
            <a:r>
              <a:rPr lang="hu-HU" sz="2800" dirty="0">
                <a:latin typeface="Eras Medium ITC" panose="020B0602030504020804" pitchFamily="34" charset="0"/>
              </a:rPr>
              <a:t>értékeli a környezeti veszélyeket.</a:t>
            </a:r>
            <a:r>
              <a:rPr lang="hu-HU" sz="1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(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Stephen W.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Porgess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Útmutató a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polivagális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elmélethez, </a:t>
            </a:r>
            <a:r>
              <a:rPr lang="hu-HU" sz="1800" b="0" i="0" u="none" strike="noStrike" dirty="0" err="1">
                <a:solidFill>
                  <a:srgbClr val="000000"/>
                </a:solidFill>
                <a:latin typeface="Tahoma" panose="020B0604030504040204" pitchFamily="34" charset="0"/>
              </a:rPr>
              <a:t>Ursus</a:t>
            </a:r>
            <a:r>
              <a:rPr lang="hu-HU" sz="1800" b="0" i="0" u="none" strike="noStrike" dirty="0">
                <a:solidFill>
                  <a:srgbClr val="000000"/>
                </a:solidFill>
                <a:latin typeface="Tahoma" panose="020B0604030504040204" pitchFamily="34" charset="0"/>
              </a:rPr>
              <a:t> Libris 2O22, 74o) </a:t>
            </a:r>
          </a:p>
          <a:p>
            <a:pPr marR="0" algn="l" rtl="0"/>
            <a:endParaRPr lang="hu-HU" sz="32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6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7724B-7F49-C45D-883F-D68B0BC1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„</a:t>
            </a:r>
            <a:r>
              <a:rPr lang="hu-HU" sz="4000" b="0" i="0" u="none" strike="noStrike" dirty="0" err="1">
                <a:solidFill>
                  <a:prstClr val="black"/>
                </a:solidFill>
                <a:latin typeface="Eras Demi ITC" panose="020B0805030504020804" pitchFamily="34" charset="0"/>
              </a:rPr>
              <a:t>Vagusz</a:t>
            </a:r>
            <a:r>
              <a:rPr lang="hu-HU" sz="40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 állapotok”</a:t>
            </a:r>
            <a:r>
              <a:rPr lang="hu-HU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/>
            </a:r>
            <a:br>
              <a:rPr lang="hu-HU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</a:br>
            <a:r>
              <a:rPr lang="hu-HU" sz="3600" dirty="0">
                <a:latin typeface="Eras Demi ITC" panose="020B0805030504020804" pitchFamily="34" charset="0"/>
              </a:rPr>
              <a:t>A vegetatív idegrendszer állapotai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959EF5-7AD5-CC86-B4AE-2D9573E3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R="0" algn="l" rtl="0"/>
            <a:r>
              <a:rPr lang="hu-HU" sz="6300" b="1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Biztonság</a:t>
            </a:r>
            <a:r>
              <a:rPr lang="hu-HU" sz="63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 –</a:t>
            </a:r>
          </a:p>
          <a:p>
            <a:pPr lvl="0"/>
            <a:r>
              <a:rPr lang="hu-HU" sz="6300" dirty="0">
                <a:latin typeface="Eras Medium ITC" panose="020B0602030504020804" pitchFamily="34" charset="0"/>
              </a:rPr>
              <a:t>Paraszimpatikus: Jóllét, társas </a:t>
            </a:r>
            <a:r>
              <a:rPr lang="hu-HU" sz="6300" dirty="0" err="1">
                <a:latin typeface="Eras Medium ITC" panose="020B0602030504020804" pitchFamily="34" charset="0"/>
              </a:rPr>
              <a:t>bevonódás</a:t>
            </a:r>
            <a:r>
              <a:rPr lang="hu-HU" sz="6300" dirty="0">
                <a:latin typeface="Eras Medium ITC" panose="020B0602030504020804" pitchFamily="34" charset="0"/>
              </a:rPr>
              <a:t>, játék, mimika, prozódiás beszéd, a beszédre való nyitottság</a:t>
            </a:r>
            <a:endParaRPr lang="hu-HU" sz="6300" b="0" i="0" u="none" strike="noStrike" dirty="0">
              <a:solidFill>
                <a:srgbClr val="000000"/>
              </a:solidFill>
              <a:latin typeface="Eras Medium ITC" panose="020B0602030504020804" pitchFamily="34" charset="0"/>
            </a:endParaRPr>
          </a:p>
          <a:p>
            <a:r>
              <a:rPr lang="hu-HU" sz="6300" b="1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Veszély</a:t>
            </a:r>
            <a:r>
              <a:rPr lang="hu-HU" sz="63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 - mozgásra ösztönöz </a:t>
            </a:r>
            <a:r>
              <a:rPr lang="hu-HU" sz="6300" dirty="0">
                <a:latin typeface="Eras Medium ITC" panose="020B0602030504020804" pitchFamily="34" charset="0"/>
              </a:rPr>
              <a:t>(„ÜSS vagy FUSS”), </a:t>
            </a:r>
            <a:endParaRPr lang="hu-HU" sz="6300" b="0" i="0" u="none" strike="noStrike" baseline="0" dirty="0">
              <a:solidFill>
                <a:srgbClr val="000000"/>
              </a:solidFill>
              <a:latin typeface="Eras Medium ITC" panose="020B0602030504020804" pitchFamily="34" charset="0"/>
            </a:endParaRPr>
          </a:p>
          <a:p>
            <a:r>
              <a:rPr lang="hu-HU" sz="6300" b="1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Életveszély</a:t>
            </a:r>
            <a:r>
              <a:rPr lang="hu-HU" sz="63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 – ledermeszt </a:t>
            </a:r>
            <a:r>
              <a:rPr lang="hu-HU" sz="6300" dirty="0">
                <a:latin typeface="Eras Medium ITC" panose="020B0602030504020804" pitchFamily="34" charset="0"/>
              </a:rPr>
              <a:t>(megmerevedés)</a:t>
            </a:r>
            <a:endParaRPr lang="hu-HU" sz="6300" b="0" i="0" u="none" strike="noStrike" baseline="0" dirty="0">
              <a:solidFill>
                <a:srgbClr val="000000"/>
              </a:solidFill>
              <a:latin typeface="Eras Medium ITC" panose="020B0602030504020804" pitchFamily="34" charset="0"/>
            </a:endParaRPr>
          </a:p>
          <a:p>
            <a:pPr lvl="0"/>
            <a:r>
              <a:rPr lang="hu-HU" sz="6300" dirty="0">
                <a:latin typeface="Eras Medium ITC" panose="020B0602030504020804" pitchFamily="34" charset="0"/>
              </a:rPr>
              <a:t>Szimpatikus: Nincs beszédértés, nincs játék, nincs szociális kapcsolódás, nincs problémamegoldó gondolkodás, stb.</a:t>
            </a:r>
            <a:endParaRPr lang="hu-HU" sz="6300" b="0" i="0" u="none" strike="noStrike" baseline="0" dirty="0">
              <a:solidFill>
                <a:srgbClr val="000000"/>
              </a:solidFill>
              <a:latin typeface="Eras Medium ITC" panose="020B0602030504020804" pitchFamily="34" charset="0"/>
            </a:endParaRPr>
          </a:p>
          <a:p>
            <a:pPr marR="0" algn="l" rtl="0"/>
            <a:r>
              <a:rPr lang="hu-HU" sz="63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Amikor a társas </a:t>
            </a:r>
            <a:r>
              <a:rPr lang="hu-HU" sz="6300" b="0" i="0" u="none" strike="noStrike" baseline="0" dirty="0" err="1">
                <a:solidFill>
                  <a:srgbClr val="000000"/>
                </a:solidFill>
                <a:latin typeface="Eras Medium ITC" panose="020B0602030504020804" pitchFamily="34" charset="0"/>
              </a:rPr>
              <a:t>bevonódási</a:t>
            </a:r>
            <a:r>
              <a:rPr lang="hu-HU" sz="63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 rendszer működik, gátló szabályozás alá vonja a védekezést, nyugodtak vagyunk, átöleljük az embereket, rájuk nézünk és jól érezzük magunkat</a:t>
            </a:r>
            <a:r>
              <a:rPr lang="hu-HU" sz="47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50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4C247E-3640-13A0-8399-F1B44034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Hallja a csevegést</a:t>
            </a:r>
            <a:r>
              <a:rPr lang="hu-HU" sz="40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,</a:t>
            </a:r>
            <a:r>
              <a:rPr lang="pt-BR" sz="40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> de nem tudja felfogni?</a:t>
            </a:r>
            <a:r>
              <a:rPr lang="pt-BR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  <a:t/>
            </a:r>
            <a:br>
              <a:rPr lang="pt-BR" sz="1800" b="0" i="0" u="none" strike="noStrike" dirty="0">
                <a:solidFill>
                  <a:prstClr val="black"/>
                </a:solidFill>
                <a:latin typeface="Eras Demi ITC" panose="020B0805030504020804" pitchFamily="34" charset="0"/>
              </a:rPr>
            </a:br>
            <a:endParaRPr lang="hu-HU" dirty="0">
              <a:latin typeface="Eras Demi ITC" panose="020B08050305040208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C92777-6A72-2A3A-5948-DFAC7F12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0791"/>
            <a:ext cx="10058400" cy="4023360"/>
          </a:xfrm>
        </p:spPr>
        <p:txBody>
          <a:bodyPr/>
          <a:lstStyle/>
          <a:p>
            <a:pPr marR="0" algn="l" rtl="0"/>
            <a:r>
              <a:rPr lang="hu-HU" sz="28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Amikor a középfül izmainak tónusa gyenge, a mássalhangzókhoz kapcsolódó magasabb rezgésű, harmonikus frekvenciák tompítottak.</a:t>
            </a:r>
          </a:p>
          <a:p>
            <a:pPr marR="0" algn="l" rtl="0"/>
            <a:r>
              <a:rPr lang="hu-HU" sz="2800" b="0" i="0" u="none" strike="noStrike" baseline="0" dirty="0">
                <a:solidFill>
                  <a:srgbClr val="000000"/>
                </a:solidFill>
                <a:latin typeface="Eras Medium ITC" panose="020B0602030504020804" pitchFamily="34" charset="0"/>
              </a:rPr>
              <a:t>Az emberi hang azon tulajdonságai, amelyek a jelentést közvetítik, a szóvégi mássalhangzók észleléséhez kapcsolódnak.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61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Eras Demi ITC" panose="020B0805030504020804" pitchFamily="34" charset="0"/>
              </a:rPr>
              <a:t>Paradigmaváltó gondolatok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800" dirty="0">
                <a:latin typeface="Eras Medium ITC" panose="020B0602030504020804" pitchFamily="34" charset="0"/>
              </a:rPr>
              <a:t>A stressz hatására a BIZTONSÁG elveszik:</a:t>
            </a:r>
          </a:p>
          <a:p>
            <a:pPr lvl="0"/>
            <a:r>
              <a:rPr lang="hu-HU" sz="2800" dirty="0">
                <a:latin typeface="Eras Medium ITC" panose="020B0602030504020804" pitchFamily="34" charset="0"/>
              </a:rPr>
              <a:t>„Amit mi viselkedési vagy érzelmi problémának tekintünk, az gyakran a gyermek belső valóságára adott adaptív, tudattalan válaszreakció. A gyermek teste így reagál azokra a változásokra, amelyek alkalmazkodást, vagy választ igényelnek – </a:t>
            </a:r>
            <a:r>
              <a:rPr lang="hu-HU" sz="2800" b="1" u="sng" dirty="0">
                <a:latin typeface="Eras Medium ITC" panose="020B0602030504020804" pitchFamily="34" charset="0"/>
              </a:rPr>
              <a:t>vagyis a stresszre</a:t>
            </a:r>
            <a:r>
              <a:rPr lang="hu-HU" sz="2800" dirty="0">
                <a:latin typeface="Eras Medium ITC" panose="020B0602030504020804" pitchFamily="34" charset="0"/>
              </a:rPr>
              <a:t>” </a:t>
            </a:r>
            <a:r>
              <a:rPr lang="hu-HU" sz="1800" dirty="0">
                <a:latin typeface="Eras Medium ITC" panose="020B0602030504020804" pitchFamily="34" charset="0"/>
              </a:rPr>
              <a:t>(30.o. Mona </a:t>
            </a:r>
            <a:r>
              <a:rPr lang="hu-HU" sz="1800" dirty="0" err="1">
                <a:latin typeface="Eras Medium ITC" panose="020B0602030504020804" pitchFamily="34" charset="0"/>
              </a:rPr>
              <a:t>Delahooke</a:t>
            </a:r>
            <a:r>
              <a:rPr lang="hu-HU" sz="1800" dirty="0">
                <a:latin typeface="Eras Medium ITC" panose="020B0602030504020804" pitchFamily="34" charset="0"/>
              </a:rPr>
              <a:t>, Az agy-test módszer, Kulcslyuk kiadó, Budapest 2023)</a:t>
            </a:r>
          </a:p>
          <a:p>
            <a:pPr lvl="0"/>
            <a:r>
              <a:rPr lang="hu-HU" sz="2800" dirty="0">
                <a:latin typeface="Eras Medium ITC" panose="020B0602030504020804" pitchFamily="34" charset="0"/>
              </a:rPr>
              <a:t>„Általában azt találjuk, hogy a test kimerült költségvetése miatt áll elő a „</a:t>
            </a:r>
            <a:r>
              <a:rPr lang="hu-HU" sz="2800" dirty="0" err="1">
                <a:latin typeface="Eras Medium ITC" panose="020B0602030504020804" pitchFamily="34" charset="0"/>
              </a:rPr>
              <a:t>rossz”viselkedés</a:t>
            </a:r>
            <a:r>
              <a:rPr lang="hu-HU" sz="2800" dirty="0">
                <a:latin typeface="Eras Medium ITC" panose="020B0602030504020804" pitchFamily="34" charset="0"/>
              </a:rPr>
              <a:t>, amely valójában nem rossz, hanem védelmet nyújt.”</a:t>
            </a:r>
            <a:r>
              <a:rPr lang="hu-HU" sz="1800" dirty="0">
                <a:latin typeface="Eras Medium ITC" panose="020B0602030504020804" pitchFamily="34" charset="0"/>
              </a:rPr>
              <a:t>(30.o. Mona </a:t>
            </a:r>
            <a:r>
              <a:rPr lang="hu-HU" sz="1800" dirty="0" err="1">
                <a:latin typeface="Eras Medium ITC" panose="020B0602030504020804" pitchFamily="34" charset="0"/>
              </a:rPr>
              <a:t>Delahooke</a:t>
            </a:r>
            <a:r>
              <a:rPr lang="hu-HU" sz="1800" dirty="0">
                <a:latin typeface="Eras Medium ITC" panose="020B0602030504020804" pitchFamily="34" charset="0"/>
              </a:rPr>
              <a:t>, Az agy-test módszer, Kulcslyuk kiadó, Budapest 2023) --</a:t>
            </a:r>
            <a:r>
              <a:rPr lang="hu-HU" sz="2800" b="1" u="sng" dirty="0">
                <a:latin typeface="Eras Medium ITC" panose="020B0602030504020804" pitchFamily="34" charset="0"/>
              </a:rPr>
              <a:t>Biztonság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51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Eras Demi ITC" panose="020B0805030504020804" pitchFamily="34" charset="0"/>
                <a:cs typeface="Tahoma" pitchFamily="2"/>
              </a:rPr>
              <a:t>Dr. </a:t>
            </a:r>
            <a:r>
              <a:rPr lang="hu-HU" dirty="0" err="1">
                <a:latin typeface="Eras Demi ITC" panose="020B0805030504020804" pitchFamily="34" charset="0"/>
                <a:cs typeface="Tahoma" pitchFamily="2"/>
              </a:rPr>
              <a:t>Porges</a:t>
            </a:r>
            <a:r>
              <a:rPr lang="hu-HU" dirty="0">
                <a:latin typeface="Eras Demi ITC" panose="020B0805030504020804" pitchFamily="34" charset="0"/>
                <a:cs typeface="Tahoma" pitchFamily="2"/>
              </a:rPr>
              <a:t> által kidolgozott megoldási stratégiák </a:t>
            </a:r>
            <a:endParaRPr lang="hu-HU" dirty="0">
              <a:latin typeface="Eras Demi ITC" panose="020B08050305040208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Stephen W. </a:t>
            </a:r>
            <a:r>
              <a:rPr lang="hu-HU" sz="2800" dirty="0" err="1">
                <a:latin typeface="Eras Medium ITC" panose="020B0602030504020804" pitchFamily="34" charset="0"/>
              </a:rPr>
              <a:t>Porges</a:t>
            </a:r>
            <a:r>
              <a:rPr lang="hu-HU" sz="2800" dirty="0">
                <a:latin typeface="Eras Medium ITC" panose="020B0602030504020804" pitchFamily="34" charset="0"/>
              </a:rPr>
              <a:t> -- </a:t>
            </a:r>
            <a:r>
              <a:rPr lang="hu-HU" sz="2800" dirty="0" err="1">
                <a:latin typeface="Eras Medium ITC" panose="020B0602030504020804" pitchFamily="34" charset="0"/>
              </a:rPr>
              <a:t>Polivagális</a:t>
            </a:r>
            <a:r>
              <a:rPr lang="hu-HU" sz="2800" dirty="0">
                <a:latin typeface="Eras Medium ITC" panose="020B0602030504020804" pitchFamily="34" charset="0"/>
              </a:rPr>
              <a:t> elmélet megalkotója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Kidolgozta a </a:t>
            </a:r>
            <a:r>
              <a:rPr lang="hu-HU" sz="2800" b="1" dirty="0" err="1">
                <a:latin typeface="Eras Medium ITC" panose="020B0602030504020804" pitchFamily="34" charset="0"/>
              </a:rPr>
              <a:t>Safe</a:t>
            </a:r>
            <a:r>
              <a:rPr lang="hu-HU" sz="2800" b="1" dirty="0">
                <a:latin typeface="Eras Medium ITC" panose="020B0602030504020804" pitchFamily="34" charset="0"/>
              </a:rPr>
              <a:t> and </a:t>
            </a:r>
            <a:r>
              <a:rPr lang="hu-HU" sz="2800" b="1" dirty="0" err="1">
                <a:latin typeface="Eras Medium ITC" panose="020B0602030504020804" pitchFamily="34" charset="0"/>
              </a:rPr>
              <a:t>Sound</a:t>
            </a:r>
            <a:r>
              <a:rPr lang="hu-HU" sz="2800" b="1" dirty="0">
                <a:latin typeface="Eras Medium ITC" panose="020B0602030504020804" pitchFamily="34" charset="0"/>
              </a:rPr>
              <a:t> protokollt </a:t>
            </a:r>
            <a:r>
              <a:rPr lang="hu-HU" sz="2800" dirty="0">
                <a:latin typeface="Eras Medium ITC" panose="020B0602030504020804" pitchFamily="34" charset="0"/>
              </a:rPr>
              <a:t>(SSP)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Vokális zene hallgatással a középfül izmainak edzése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Nagyon fontos a társas </a:t>
            </a:r>
            <a:r>
              <a:rPr lang="hu-HU" sz="2800" dirty="0" err="1">
                <a:latin typeface="Eras Medium ITC" panose="020B0602030504020804" pitchFamily="34" charset="0"/>
              </a:rPr>
              <a:t>bevonódás</a:t>
            </a:r>
            <a:r>
              <a:rPr lang="hu-HU" sz="2800" dirty="0">
                <a:latin typeface="Eras Medium ITC" panose="020B0602030504020804" pitchFamily="34" charset="0"/>
              </a:rPr>
              <a:t> előidézése szembefordulással a gyermek felé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Mimika, játék, prozódia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461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Eras Demi ITC" panose="020B0805030504020804" pitchFamily="34" charset="0"/>
                <a:cs typeface="Tahoma" pitchFamily="2"/>
              </a:rPr>
              <a:t>Egyéb megoldási stratégiák a belső biztonság eléréséhez</a:t>
            </a:r>
            <a:endParaRPr lang="hu-HU" dirty="0">
              <a:latin typeface="Eras Demi ITC" panose="020B08050305040208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7665" y="2380572"/>
            <a:ext cx="10058400" cy="4023360"/>
          </a:xfrm>
        </p:spPr>
        <p:txBody>
          <a:bodyPr/>
          <a:lstStyle/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A csecsemőkori reflexek integrálása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Légzéstechnikák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 err="1">
                <a:latin typeface="Eras Medium ITC" panose="020B0602030504020804" pitchFamily="34" charset="0"/>
              </a:rPr>
              <a:t>Vagusideg</a:t>
            </a:r>
            <a:r>
              <a:rPr lang="hu-HU" sz="2800" dirty="0">
                <a:latin typeface="Eras Medium ITC" panose="020B0602030504020804" pitchFamily="34" charset="0"/>
              </a:rPr>
              <a:t> masszázs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Gargarizálás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2800" dirty="0">
                <a:latin typeface="Eras Medium ITC" panose="020B0602030504020804" pitchFamily="34" charset="0"/>
              </a:rPr>
              <a:t>Hideg vizes fürdőzés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10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6B78FC-588C-F443-BDC9-11F4EB31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FEB332-0CCE-EA47-1FA5-0CCF0F3E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3200" b="0" i="0" u="none" strike="noStrike" dirty="0">
                <a:solidFill>
                  <a:srgbClr val="000000"/>
                </a:solidFill>
                <a:latin typeface="Eras Medium ITC" panose="020B0602030504020804" pitchFamily="34" charset="0"/>
              </a:rPr>
              <a:t> „Ne azt kérdezd, miért van az életben nehézség, hanem, hogy mit tanulhatsz belőle.”    </a:t>
            </a:r>
          </a:p>
          <a:p>
            <a:pPr marL="0" indent="0" algn="r">
              <a:buNone/>
            </a:pPr>
            <a:endParaRPr lang="hu-HU" sz="2800" dirty="0">
              <a:solidFill>
                <a:srgbClr val="000000"/>
              </a:solidFill>
              <a:latin typeface="Liberation Sans" panose="020B0604020202020204" pitchFamily="34" charset="0"/>
            </a:endParaRPr>
          </a:p>
          <a:p>
            <a:pPr marL="0" indent="0" algn="r">
              <a:buNone/>
            </a:pPr>
            <a:r>
              <a:rPr lang="hu-HU" sz="2800" dirty="0" err="1">
                <a:solidFill>
                  <a:srgbClr val="000000"/>
                </a:solidFill>
                <a:latin typeface="Eras Light ITC" panose="020B0402030504020804" pitchFamily="34" charset="0"/>
              </a:rPr>
              <a:t>K</a:t>
            </a:r>
            <a:r>
              <a:rPr lang="hu-HU" sz="2800" b="0" i="0" u="none" strike="noStrike" dirty="0" err="1" smtClean="0">
                <a:solidFill>
                  <a:srgbClr val="000000"/>
                </a:solidFill>
                <a:latin typeface="Eras Light ITC" panose="020B0402030504020804" pitchFamily="34" charset="0"/>
              </a:rPr>
              <a:t>onfuciusz</a:t>
            </a:r>
            <a:endParaRPr lang="hu-HU" sz="2800" b="0" i="0" u="none" strike="noStrike" dirty="0">
              <a:solidFill>
                <a:srgbClr val="000000"/>
              </a:solidFill>
              <a:latin typeface="Eras Light ITC" panose="020B04020305040208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74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BF857-2E25-0BD0-4AF5-5A63E9FF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E8BC416-21DC-3E6D-1D1A-5839D8952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13" y="0"/>
            <a:ext cx="10904533" cy="6362700"/>
          </a:xfrm>
        </p:spPr>
      </p:pic>
    </p:spTree>
    <p:extLst>
      <p:ext uri="{BB962C8B-B14F-4D97-AF65-F5344CB8AC3E}">
        <p14:creationId xmlns:p14="http://schemas.microsoft.com/office/powerpoint/2010/main" val="134378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E5FA3C-B5BF-0C57-7640-2766FED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0" i="0" u="none" strike="noStrike" dirty="0">
                <a:solidFill>
                  <a:prstClr val="black"/>
                </a:solidFill>
              </a:rPr>
              <a:t>Célom az előadással</a:t>
            </a:r>
            <a:r>
              <a:rPr lang="hu-HU" sz="18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/>
            </a:r>
            <a:br>
              <a:rPr lang="hu-HU" sz="18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BD11DF-1D1F-F2F4-8A89-161261DE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rtl="0"/>
            <a:r>
              <a:rPr lang="hu-HU" sz="2800" b="0" i="0" u="none" strike="noStrike" dirty="0">
                <a:solidFill>
                  <a:srgbClr val="000000"/>
                </a:solidFill>
              </a:rPr>
              <a:t>Megvilágítani az eddigi tevékenységeinket más oldalról.</a:t>
            </a:r>
          </a:p>
          <a:p>
            <a:pPr marR="0" algn="l" rtl="0"/>
            <a:r>
              <a:rPr lang="hu-HU" sz="2800" b="0" i="0" u="none" strike="noStrike" baseline="0" dirty="0">
                <a:solidFill>
                  <a:srgbClr val="000000"/>
                </a:solidFill>
              </a:rPr>
              <a:t>Közös gondolkodásra hívnék mindenkit, hogy ne csak a problémát lássuk, hanem találjunk megoldást, ha az paradigmaváltást jelentene</a:t>
            </a:r>
            <a:r>
              <a:rPr lang="hu-HU" sz="2800" b="0" i="0" u="none" strike="noStrike" baseline="0" dirty="0">
                <a:solidFill>
                  <a:srgbClr val="FF0000"/>
                </a:solidFill>
              </a:rPr>
              <a:t>,</a:t>
            </a:r>
            <a:r>
              <a:rPr lang="hu-HU" sz="2800" b="0" i="0" u="none" strike="noStrike" baseline="0" dirty="0">
                <a:solidFill>
                  <a:srgbClr val="000000"/>
                </a:solidFill>
              </a:rPr>
              <a:t> akkor is.</a:t>
            </a:r>
          </a:p>
          <a:p>
            <a:pPr marR="0" algn="l" rtl="0"/>
            <a:r>
              <a:rPr lang="hu-HU" sz="2800" b="0" i="0" u="none" strike="noStrike" baseline="0" dirty="0">
                <a:solidFill>
                  <a:srgbClr val="000000"/>
                </a:solidFill>
              </a:rPr>
              <a:t>Mindenki önállóan próbál boldogulni, és talál is megoldást a mindennapokban, de közösen talán tovább jutnánk!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960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269" y="4453339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900" cap="small" dirty="0"/>
              <a:t>Köszönöm szépen a figyelmet!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6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957"/>
          </a:xfrm>
        </p:spPr>
        <p:txBody>
          <a:bodyPr/>
          <a:lstStyle/>
          <a:p>
            <a:pPr algn="ctr"/>
            <a:r>
              <a:rPr lang="hu-HU" dirty="0"/>
              <a:t>Az előadás alapjául szolgáló irodalmak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itchFamily="34"/>
              <a:buChar char="•"/>
            </a:pPr>
            <a:r>
              <a:rPr lang="hu-HU" sz="3200" dirty="0"/>
              <a:t>Mona </a:t>
            </a:r>
            <a:r>
              <a:rPr lang="hu-HU" sz="3200" dirty="0" err="1"/>
              <a:t>Delahooke</a:t>
            </a:r>
            <a:r>
              <a:rPr lang="hu-HU" sz="3200" dirty="0"/>
              <a:t>: Az agy-test módszer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3200" dirty="0"/>
              <a:t>Dr. </a:t>
            </a:r>
            <a:r>
              <a:rPr lang="hu-HU" sz="3200" dirty="0" err="1"/>
              <a:t>Emeron</a:t>
            </a:r>
            <a:r>
              <a:rPr lang="hu-HU" sz="3200" dirty="0"/>
              <a:t> Mayer: A bél-agy kapcsolat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3200" dirty="0"/>
              <a:t>Stephen W. </a:t>
            </a:r>
            <a:r>
              <a:rPr lang="hu-HU" sz="3200" dirty="0" err="1"/>
              <a:t>Porges</a:t>
            </a:r>
            <a:r>
              <a:rPr lang="hu-HU" sz="3200" dirty="0"/>
              <a:t>: Útmutató a </a:t>
            </a:r>
            <a:r>
              <a:rPr lang="hu-HU" sz="3200" dirty="0" err="1"/>
              <a:t>polivagális</a:t>
            </a:r>
            <a:r>
              <a:rPr lang="hu-HU" sz="3200" dirty="0"/>
              <a:t> elmélethez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3200" dirty="0"/>
              <a:t>Stephen-Sarlós Erzsébet: A Stephen-Sarlós program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hu-HU" sz="3200" dirty="0" err="1"/>
              <a:t>Kokavecz</a:t>
            </a:r>
            <a:r>
              <a:rPr lang="hu-HU" sz="3200" dirty="0"/>
              <a:t> N. Katalin: Autoimmun sorsfordító program</a:t>
            </a:r>
          </a:p>
        </p:txBody>
      </p:sp>
    </p:spTree>
    <p:extLst>
      <p:ext uri="{BB962C8B-B14F-4D97-AF65-F5344CB8AC3E}">
        <p14:creationId xmlns:p14="http://schemas.microsoft.com/office/powerpoint/2010/main" val="49136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39D52-D96C-3E2A-0903-3A79F49C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>
                <a:cs typeface="Tahoma" pitchFamily="2"/>
              </a:rPr>
              <a:t>Mit jelent a holisztikus szemlélet a fejlesztésben?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F12236-9CA8-8DB4-45C7-E9388739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2549"/>
            <a:ext cx="10058400" cy="40233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hu-HU" sz="3200" dirty="0"/>
              <a:t>Fejlesztés során egyaránt figyelembe vesszük, a gyermek központi idegrendszere által tudatosan működtetett kognitív képességeit, a pszichés állapotát,  mindezek mellett pedig:</a:t>
            </a:r>
          </a:p>
          <a:p>
            <a:pPr lvl="1">
              <a:buSzPct val="45000"/>
              <a:buFont typeface="StarSymbol"/>
              <a:buChar char="●"/>
            </a:pPr>
            <a:r>
              <a:rPr lang="hu-HU" sz="3000" dirty="0"/>
              <a:t>a biokémiai környezete által meghatározott </a:t>
            </a:r>
            <a:r>
              <a:rPr lang="hu-HU" sz="3000" b="1" dirty="0" err="1"/>
              <a:t>enterális</a:t>
            </a:r>
            <a:r>
              <a:rPr lang="hu-HU" sz="3000" b="1" dirty="0"/>
              <a:t> idegrendszer működését,</a:t>
            </a:r>
          </a:p>
          <a:p>
            <a:pPr lvl="1">
              <a:buSzPct val="45000"/>
              <a:buFont typeface="StarSymbol"/>
              <a:buChar char="●"/>
            </a:pPr>
            <a:r>
              <a:rPr lang="hu-HU" sz="3000" dirty="0"/>
              <a:t>és a jelenlét minőségét befolyásoló </a:t>
            </a:r>
            <a:r>
              <a:rPr lang="hu-HU" sz="3000" b="1" dirty="0"/>
              <a:t>vegetatív idegrendszer állapotát.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443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ADAE31-6675-1534-940D-1B0C47FA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>
                <a:cs typeface="Tahoma" pitchFamily="2"/>
              </a:rPr>
              <a:t>Milyen tényeken alapszik a holisztikus szemlélet?</a:t>
            </a:r>
            <a:r>
              <a:rPr lang="hu-HU" sz="18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/>
            </a:r>
            <a:br>
              <a:rPr lang="hu-HU" sz="18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D73EF3-3462-B215-4103-098A6A2A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hu-HU" sz="2800" dirty="0"/>
              <a:t>Az ember megnyilvánulása a külső, belső ingerek összességére adott aktuális válasz.</a:t>
            </a:r>
          </a:p>
          <a:p>
            <a:pPr lvl="0">
              <a:buSzPct val="45000"/>
              <a:buFont typeface="StarSymbol"/>
              <a:buChar char="●"/>
            </a:pPr>
            <a:r>
              <a:rPr lang="hu-HU" sz="2800" dirty="0"/>
              <a:t>Az agy az egyszerűségre törekszik, a test a </a:t>
            </a:r>
            <a:r>
              <a:rPr lang="hu-HU" sz="2800" dirty="0" err="1"/>
              <a:t>homeosztázisra</a:t>
            </a:r>
            <a:r>
              <a:rPr lang="hu-HU" sz="2800" dirty="0"/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hu-HU" sz="2800" dirty="0"/>
              <a:t>Az agykutatás dinamikusan fejlődik.</a:t>
            </a:r>
          </a:p>
          <a:p>
            <a:pPr lvl="0">
              <a:buSzPct val="45000"/>
              <a:buFont typeface="StarSymbol"/>
              <a:buChar char="●"/>
            </a:pPr>
            <a:r>
              <a:rPr lang="hu-HU" sz="2800" dirty="0"/>
              <a:t>Az </a:t>
            </a:r>
            <a:r>
              <a:rPr lang="hu-HU" sz="2800" dirty="0" err="1"/>
              <a:t>ontogenetikus</a:t>
            </a:r>
            <a:r>
              <a:rPr lang="hu-HU" sz="2800" dirty="0"/>
              <a:t> fejlődésmenet egy előre kódolt, egymásra épülő folyamat.</a:t>
            </a:r>
          </a:p>
          <a:p>
            <a:pPr lvl="0">
              <a:buSzPct val="45000"/>
              <a:buFont typeface="StarSymbol"/>
              <a:buChar char="●"/>
            </a:pPr>
            <a:r>
              <a:rPr lang="hu-HU" sz="2800" dirty="0"/>
              <a:t>Minden megnyilvánulást valamilyen motiváció indikál.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3160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2B6409-1753-BAA1-3D84-2F8E612A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u-HU" sz="4400" b="0" i="0" u="none" strike="noStrike" dirty="0">
                <a:solidFill>
                  <a:prstClr val="black"/>
                </a:solidFill>
              </a:rPr>
              <a:t>A </a:t>
            </a:r>
            <a:r>
              <a:rPr lang="hu-HU" sz="4400" b="0" i="0" u="none" strike="noStrike" dirty="0" err="1">
                <a:solidFill>
                  <a:prstClr val="black"/>
                </a:solidFill>
              </a:rPr>
              <a:t>Maslow</a:t>
            </a:r>
            <a:r>
              <a:rPr lang="hu-HU" sz="4400" b="0" i="0" u="none" strike="noStrike" dirty="0">
                <a:solidFill>
                  <a:prstClr val="black"/>
                </a:solidFill>
              </a:rPr>
              <a:t>-piramis a motivációkutatás egyik alaptétele</a:t>
            </a:r>
            <a:r>
              <a:rPr lang="hu-HU" sz="4000" b="0" i="0" u="none" strike="noStrike" dirty="0">
                <a:solidFill>
                  <a:prstClr val="black"/>
                </a:solidFill>
              </a:rPr>
              <a:t>.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6576A7-E7A2-6FDE-0F82-846150B5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Aft>
                <a:spcPts val="0"/>
              </a:spcAft>
              <a:buSzPct val="45000"/>
              <a:buFont typeface="Arial" pitchFamily="34"/>
              <a:buChar char="•"/>
            </a:pPr>
            <a:r>
              <a:rPr lang="hu-HU" sz="2800" dirty="0">
                <a:latin typeface="+mj-lt"/>
              </a:rPr>
              <a:t>Az oktatás jelenleg a piramis csúcsával foglalkozik.</a:t>
            </a:r>
          </a:p>
          <a:p>
            <a:pPr marL="457200" lvl="0" indent="-457200">
              <a:spcAft>
                <a:spcPts val="0"/>
              </a:spcAft>
              <a:buSzPct val="45000"/>
              <a:buFont typeface="Arial" pitchFamily="34"/>
              <a:buChar char="•"/>
            </a:pPr>
            <a:r>
              <a:rPr lang="hu-HU" sz="2800" dirty="0">
                <a:latin typeface="+mj-lt"/>
              </a:rPr>
              <a:t>Evidensnek vesszük, hogy az alapok rendben vannak.</a:t>
            </a:r>
          </a:p>
          <a:p>
            <a:pPr marL="457200" lvl="0" indent="-457200">
              <a:spcAft>
                <a:spcPts val="0"/>
              </a:spcAft>
              <a:buSzPct val="45000"/>
              <a:buFont typeface="Arial" pitchFamily="34"/>
              <a:buChar char="•"/>
            </a:pPr>
            <a:r>
              <a:rPr lang="hu-HU" sz="2800" dirty="0">
                <a:latin typeface="+mj-lt"/>
              </a:rPr>
              <a:t>Sok gyereknél nincs rendben</a:t>
            </a:r>
            <a:r>
              <a:rPr lang="hu-HU" sz="2800" dirty="0"/>
              <a:t>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CBA5F6-8F7D-E145-291C-5C5A9190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25" y="1845734"/>
            <a:ext cx="6511589" cy="42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536E3C-3BD3-350B-60B3-4F1C63CC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hu-HU" dirty="0"/>
              <a:t>Mi befolyásolhatja az alapokat?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2A5E01-79A1-607E-466E-48713086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Táplálkozás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Az </a:t>
            </a:r>
            <a:r>
              <a:rPr lang="hu-HU" sz="3000" dirty="0" err="1"/>
              <a:t>enterális</a:t>
            </a:r>
            <a:r>
              <a:rPr lang="hu-HU" sz="3000" dirty="0"/>
              <a:t> idegrendszer állapota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Bélflóra állapota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Stressz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 A vegetatív idegrendszer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Életmód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 err="1"/>
              <a:t>Cirkadián</a:t>
            </a:r>
            <a:r>
              <a:rPr lang="hu-HU" sz="3000" dirty="0"/>
              <a:t> ritmus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Mozgás</a:t>
            </a:r>
          </a:p>
          <a:p>
            <a:pPr marL="457200" lvl="0" indent="-457200">
              <a:lnSpc>
                <a:spcPct val="80000"/>
              </a:lnSpc>
              <a:buFont typeface="Arial" pitchFamily="34"/>
              <a:buChar char="•"/>
            </a:pPr>
            <a:r>
              <a:rPr lang="hu-HU" sz="3000" dirty="0"/>
              <a:t>Krónikus gyulladások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00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99AA42-7E54-F34B-B838-884642A3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algn="ctr"/>
            <a:r>
              <a:rPr lang="hu-HU" sz="4400" dirty="0">
                <a:cs typeface="Tahoma" pitchFamily="2"/>
              </a:rPr>
              <a:t>Tünetek, „civilizációs” egészségügyi panaszok</a:t>
            </a:r>
            <a:endParaRPr lang="hu-HU" sz="4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90403F-1CE5-4AFA-7E6D-02E4D328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Allergia, </a:t>
            </a:r>
            <a:r>
              <a:rPr lang="hu-HU" sz="5900" dirty="0" err="1">
                <a:solidFill>
                  <a:srgbClr val="323E50"/>
                </a:solidFill>
                <a:latin typeface="Calibri" pitchFamily="34"/>
                <a:cs typeface="Calibri" pitchFamily="34"/>
              </a:rPr>
              <a:t>akne</a:t>
            </a: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, ekcémák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Vércukorproblémák, IR, cukorbetegség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Álmatlanság, </a:t>
            </a:r>
            <a:r>
              <a:rPr lang="hu-HU" sz="5900" dirty="0" err="1">
                <a:solidFill>
                  <a:srgbClr val="323E50"/>
                </a:solidFill>
                <a:latin typeface="Calibri" pitchFamily="34"/>
                <a:cs typeface="Calibri" pitchFamily="34"/>
              </a:rPr>
              <a:t>inszomnia</a:t>
            </a:r>
            <a:endParaRPr lang="hu-HU" sz="5900" dirty="0">
              <a:solidFill>
                <a:srgbClr val="323E50"/>
              </a:solidFill>
              <a:latin typeface="Calibri" pitchFamily="34"/>
              <a:cs typeface="Calibri" pitchFamily="34"/>
            </a:endParaRP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Fejfájás, ködös agy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Emésztési zavarok, puffadás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Fáradtság, levertség, rossz közérzet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Gyulladások, fájdalom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Asztma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Csökkent libidó, PMS, szabálytalan ciklus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Depresszió, szorongás, érzelmi labilitás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Magas vérnyomás, koleszterinproblémák</a:t>
            </a:r>
          </a:p>
          <a:p>
            <a:pPr lvl="0">
              <a:spcAft>
                <a:spcPts val="290"/>
              </a:spcAft>
              <a:buSzPct val="45000"/>
              <a:buFont typeface="StarSymbol"/>
              <a:buChar char="●"/>
            </a:pPr>
            <a:r>
              <a:rPr lang="hu-HU" sz="5900" dirty="0">
                <a:solidFill>
                  <a:srgbClr val="323E50"/>
                </a:solidFill>
                <a:latin typeface="Calibri" pitchFamily="34"/>
                <a:cs typeface="Calibri" pitchFamily="34"/>
              </a:rPr>
              <a:t>Túlzott súlygyarapodás, fogyási képtelenség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631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8960EC-0B52-57F5-25B4-320861BA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A8A9242-AFBB-4495-CCCA-501B646FE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471" y="286603"/>
            <a:ext cx="6355058" cy="5967240"/>
          </a:xfrm>
        </p:spPr>
      </p:pic>
    </p:spTree>
    <p:extLst>
      <p:ext uri="{BB962C8B-B14F-4D97-AF65-F5344CB8AC3E}">
        <p14:creationId xmlns:p14="http://schemas.microsoft.com/office/powerpoint/2010/main" val="36918528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746</Words>
  <Application>Microsoft Office PowerPoint</Application>
  <PresentationFormat>Szélesvásznú</PresentationFormat>
  <Paragraphs>91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Eras Demi ITC</vt:lpstr>
      <vt:lpstr>Eras Light ITC</vt:lpstr>
      <vt:lpstr>Eras Medium ITC</vt:lpstr>
      <vt:lpstr>Liberation Sans</vt:lpstr>
      <vt:lpstr>StarSymbol</vt:lpstr>
      <vt:lpstr>Tahoma</vt:lpstr>
      <vt:lpstr>Retrospektív</vt:lpstr>
      <vt:lpstr>    </vt:lpstr>
      <vt:lpstr>Célom az előadással </vt:lpstr>
      <vt:lpstr>Az előadás alapjául szolgáló irodalmak</vt:lpstr>
      <vt:lpstr>Mit jelent a holisztikus szemlélet a fejlesztésben?</vt:lpstr>
      <vt:lpstr>Milyen tényeken alapszik a holisztikus szemlélet? </vt:lpstr>
      <vt:lpstr>A Maslow-piramis a motivációkutatás egyik alaptétele.</vt:lpstr>
      <vt:lpstr>Mi befolyásolhatja az alapokat?</vt:lpstr>
      <vt:lpstr>Tünetek, „civilizációs” egészségügyi panaszok</vt:lpstr>
      <vt:lpstr>PowerPoint-bemutató</vt:lpstr>
      <vt:lpstr>PowerPoint-bemutató</vt:lpstr>
      <vt:lpstr>Autonóm idegrendszer </vt:lpstr>
      <vt:lpstr>PowerPoint-bemutató</vt:lpstr>
      <vt:lpstr>„Vagusz állapotok” A vegetatív idegrendszer állapotai</vt:lpstr>
      <vt:lpstr>Hallja a csevegést, de nem tudja felfogni? </vt:lpstr>
      <vt:lpstr>Paradigmaváltó gondolatok</vt:lpstr>
      <vt:lpstr>Dr. Porges által kidolgozott megoldási stratégiák </vt:lpstr>
      <vt:lpstr>Egyéb megoldási stratégiák a belső biztonság eléréséhez</vt:lpstr>
      <vt:lpstr>PowerPoint-bemutató</vt:lpstr>
      <vt:lpstr>PowerPoint-bemutató</vt:lpstr>
      <vt:lpstr>    Köszönöm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Nagyné Burka Brigitta</cp:lastModifiedBy>
  <cp:revision>77</cp:revision>
  <dcterms:created xsi:type="dcterms:W3CDTF">2021-02-22T13:05:28Z</dcterms:created>
  <dcterms:modified xsi:type="dcterms:W3CDTF">2025-04-07T09:53:32Z</dcterms:modified>
</cp:coreProperties>
</file>