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1"/>
  </p:notesMasterIdLst>
  <p:sldIdLst>
    <p:sldId id="259" r:id="rId3"/>
    <p:sldId id="263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6" r:id="rId13"/>
    <p:sldId id="299" r:id="rId14"/>
    <p:sldId id="300" r:id="rId15"/>
    <p:sldId id="294" r:id="rId16"/>
    <p:sldId id="292" r:id="rId17"/>
    <p:sldId id="293" r:id="rId18"/>
    <p:sldId id="301" r:id="rId19"/>
    <p:sldId id="281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KOBAK szubtesztenkénti csoportátlagok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ábrák!$A$2</c:f>
              <c:strCache>
                <c:ptCount val="1"/>
                <c:pt idx="0">
                  <c:v>súlyosNYFZ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ábrák!$B$1:$H$1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ábrák!$B$2:$H$2</c:f>
              <c:numCache>
                <c:formatCode>0.00</c:formatCode>
                <c:ptCount val="7"/>
                <c:pt idx="0">
                  <c:v>4.0212765957446805</c:v>
                </c:pt>
                <c:pt idx="1">
                  <c:v>3.1702127659574466</c:v>
                </c:pt>
                <c:pt idx="2">
                  <c:v>4.7872340425531918</c:v>
                </c:pt>
                <c:pt idx="3">
                  <c:v>3.2340425531914891</c:v>
                </c:pt>
                <c:pt idx="4">
                  <c:v>5.4893617021276597</c:v>
                </c:pt>
                <c:pt idx="5">
                  <c:v>6.1739130434782608</c:v>
                </c:pt>
                <c:pt idx="6">
                  <c:v>4.8297872340425529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9-48A0-939B-E33DC6B73683}"/>
            </c:ext>
          </c:extLst>
        </c:ser>
        <c:ser>
          <c:idx val="1"/>
          <c:order val="1"/>
          <c:tx>
            <c:strRef>
              <c:f>ábrák!$A$3</c:f>
              <c:strCache>
                <c:ptCount val="1"/>
                <c:pt idx="0">
                  <c:v>mérsékeltNYFZ</c:v>
                </c:pt>
              </c:strCache>
            </c:strRef>
          </c:tx>
          <c:spPr>
            <a:ln w="28575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ED7D31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strRef>
              <c:f>ábrák!$B$1:$H$1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ábrák!$B$3:$H$3</c:f>
              <c:numCache>
                <c:formatCode>0.00</c:formatCode>
                <c:ptCount val="7"/>
                <c:pt idx="0">
                  <c:v>5.1538461538461542</c:v>
                </c:pt>
                <c:pt idx="1">
                  <c:v>6.8461538461538458</c:v>
                </c:pt>
                <c:pt idx="2">
                  <c:v>7.1538461538461542</c:v>
                </c:pt>
                <c:pt idx="3">
                  <c:v>5.5384615384615383</c:v>
                </c:pt>
                <c:pt idx="4">
                  <c:v>6.9230769230769234</c:v>
                </c:pt>
                <c:pt idx="5">
                  <c:v>7.4615384615384617</c:v>
                </c:pt>
                <c:pt idx="6">
                  <c:v>7.3076923076923075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09-48A0-939B-E33DC6B73683}"/>
            </c:ext>
          </c:extLst>
        </c:ser>
        <c:ser>
          <c:idx val="2"/>
          <c:order val="2"/>
          <c:tx>
            <c:strRef>
              <c:f>ábrák!$A$4</c:f>
              <c:strCache>
                <c:ptCount val="1"/>
                <c:pt idx="0">
                  <c:v>enyheNYFZ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ábrák!$B$1:$H$1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ábrák!$B$4:$H$4</c:f>
              <c:numCache>
                <c:formatCode>0.00</c:formatCode>
                <c:ptCount val="7"/>
                <c:pt idx="0">
                  <c:v>6.8888888888888893</c:v>
                </c:pt>
                <c:pt idx="1">
                  <c:v>7.5185185185185182</c:v>
                </c:pt>
                <c:pt idx="2">
                  <c:v>7.8888888888888893</c:v>
                </c:pt>
                <c:pt idx="3">
                  <c:v>7.1481481481481479</c:v>
                </c:pt>
                <c:pt idx="4">
                  <c:v>7.4444444444444446</c:v>
                </c:pt>
                <c:pt idx="5">
                  <c:v>7.1481481481481479</c:v>
                </c:pt>
                <c:pt idx="6">
                  <c:v>8.0740740740740744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09-48A0-939B-E33DC6B73683}"/>
            </c:ext>
          </c:extLst>
        </c:ser>
        <c:ser>
          <c:idx val="3"/>
          <c:order val="3"/>
          <c:tx>
            <c:strRef>
              <c:f>ábrák!$A$5</c:f>
              <c:strCache>
                <c:ptCount val="1"/>
                <c:pt idx="0">
                  <c:v>nincsNYFZ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lumMod val="50000"/>
                </a:srgbClr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ábrák!$B$1:$H$1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ábrák!$B$5:$H$5</c:f>
              <c:numCache>
                <c:formatCode>0.00</c:formatCode>
                <c:ptCount val="7"/>
                <c:pt idx="0">
                  <c:v>9.9166666666666661</c:v>
                </c:pt>
                <c:pt idx="1">
                  <c:v>8.25</c:v>
                </c:pt>
                <c:pt idx="2">
                  <c:v>10.833333333333334</c:v>
                </c:pt>
                <c:pt idx="3">
                  <c:v>10.416666666666666</c:v>
                </c:pt>
                <c:pt idx="4">
                  <c:v>9.9166666666666661</c:v>
                </c:pt>
                <c:pt idx="5">
                  <c:v>10.333333333333334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09-48A0-939B-E33DC6B73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334464"/>
        <c:axId val="497337344"/>
      </c:lineChart>
      <c:catAx>
        <c:axId val="4973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7337344"/>
        <c:crosses val="autoZero"/>
        <c:auto val="1"/>
        <c:lblAlgn val="ctr"/>
        <c:lblOffset val="100"/>
        <c:noMultiLvlLbl val="0"/>
      </c:catAx>
      <c:valAx>
        <c:axId val="49733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Értékpont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7334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N-back szubtesztenkénti csoportátlagok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ábrák!$A$9</c:f>
              <c:strCache>
                <c:ptCount val="1"/>
                <c:pt idx="0">
                  <c:v>súlyosNYFZ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ábrák!$B$8:$F$8</c:f>
              <c:strCache>
                <c:ptCount val="5"/>
                <c:pt idx="0">
                  <c:v>0-back ACC</c:v>
                </c:pt>
                <c:pt idx="1">
                  <c:v>1-back-N ACC</c:v>
                </c:pt>
                <c:pt idx="2">
                  <c:v>1-back-P ACC</c:v>
                </c:pt>
                <c:pt idx="3">
                  <c:v>2-back-N ACC</c:v>
                </c:pt>
                <c:pt idx="4">
                  <c:v>2-back-P ACC</c:v>
                </c:pt>
              </c:strCache>
            </c:strRef>
          </c:cat>
          <c:val>
            <c:numRef>
              <c:f>ábrák!$B$9:$F$9</c:f>
              <c:numCache>
                <c:formatCode>0.00</c:formatCode>
                <c:ptCount val="5"/>
                <c:pt idx="0">
                  <c:v>59.731707317073173</c:v>
                </c:pt>
                <c:pt idx="1">
                  <c:v>46.395348837209305</c:v>
                </c:pt>
                <c:pt idx="2">
                  <c:v>44.707317073170735</c:v>
                </c:pt>
                <c:pt idx="3">
                  <c:v>38.179487179487182</c:v>
                </c:pt>
                <c:pt idx="4">
                  <c:v>35.648648648648646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F-440E-A59B-A89D5F6B77E8}"/>
            </c:ext>
          </c:extLst>
        </c:ser>
        <c:ser>
          <c:idx val="1"/>
          <c:order val="1"/>
          <c:tx>
            <c:strRef>
              <c:f>ábrák!$A$10</c:f>
              <c:strCache>
                <c:ptCount val="1"/>
                <c:pt idx="0">
                  <c:v>mérsékeltNYFZ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ábrák!$B$8:$F$8</c:f>
              <c:strCache>
                <c:ptCount val="5"/>
                <c:pt idx="0">
                  <c:v>0-back ACC</c:v>
                </c:pt>
                <c:pt idx="1">
                  <c:v>1-back-N ACC</c:v>
                </c:pt>
                <c:pt idx="2">
                  <c:v>1-back-P ACC</c:v>
                </c:pt>
                <c:pt idx="3">
                  <c:v>2-back-N ACC</c:v>
                </c:pt>
                <c:pt idx="4">
                  <c:v>2-back-P ACC</c:v>
                </c:pt>
              </c:strCache>
            </c:strRef>
          </c:cat>
          <c:val>
            <c:numRef>
              <c:f>ábrák!$B$10:$F$10</c:f>
              <c:numCache>
                <c:formatCode>0.00</c:formatCode>
                <c:ptCount val="5"/>
                <c:pt idx="0">
                  <c:v>61.92307692307692</c:v>
                </c:pt>
                <c:pt idx="1">
                  <c:v>49.92307692307692</c:v>
                </c:pt>
                <c:pt idx="2">
                  <c:v>54.230769230769234</c:v>
                </c:pt>
                <c:pt idx="3">
                  <c:v>51.307692307692307</c:v>
                </c:pt>
                <c:pt idx="4">
                  <c:v>50.615384615384613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F-440E-A59B-A89D5F6B77E8}"/>
            </c:ext>
          </c:extLst>
        </c:ser>
        <c:ser>
          <c:idx val="2"/>
          <c:order val="2"/>
          <c:tx>
            <c:strRef>
              <c:f>ábrák!$A$11</c:f>
              <c:strCache>
                <c:ptCount val="1"/>
                <c:pt idx="0">
                  <c:v>enyheNYFZ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ábrák!$B$8:$F$8</c:f>
              <c:strCache>
                <c:ptCount val="5"/>
                <c:pt idx="0">
                  <c:v>0-back ACC</c:v>
                </c:pt>
                <c:pt idx="1">
                  <c:v>1-back-N ACC</c:v>
                </c:pt>
                <c:pt idx="2">
                  <c:v>1-back-P ACC</c:v>
                </c:pt>
                <c:pt idx="3">
                  <c:v>2-back-N ACC</c:v>
                </c:pt>
                <c:pt idx="4">
                  <c:v>2-back-P ACC</c:v>
                </c:pt>
              </c:strCache>
            </c:strRef>
          </c:cat>
          <c:val>
            <c:numRef>
              <c:f>ábrák!$B$11:$F$11</c:f>
              <c:numCache>
                <c:formatCode>0.00</c:formatCode>
                <c:ptCount val="5"/>
                <c:pt idx="0">
                  <c:v>54.909090909090907</c:v>
                </c:pt>
                <c:pt idx="1">
                  <c:v>45.913043478260867</c:v>
                </c:pt>
                <c:pt idx="2">
                  <c:v>47.347826086956523</c:v>
                </c:pt>
                <c:pt idx="3">
                  <c:v>46.869565217391305</c:v>
                </c:pt>
                <c:pt idx="4">
                  <c:v>46.772727272727273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0F-440E-A59B-A89D5F6B77E8}"/>
            </c:ext>
          </c:extLst>
        </c:ser>
        <c:ser>
          <c:idx val="3"/>
          <c:order val="3"/>
          <c:tx>
            <c:strRef>
              <c:f>ábrák!$A$12</c:f>
              <c:strCache>
                <c:ptCount val="1"/>
                <c:pt idx="0">
                  <c:v>nincsNYFZ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ábrák!$B$8:$F$8</c:f>
              <c:strCache>
                <c:ptCount val="5"/>
                <c:pt idx="0">
                  <c:v>0-back ACC</c:v>
                </c:pt>
                <c:pt idx="1">
                  <c:v>1-back-N ACC</c:v>
                </c:pt>
                <c:pt idx="2">
                  <c:v>1-back-P ACC</c:v>
                </c:pt>
                <c:pt idx="3">
                  <c:v>2-back-N ACC</c:v>
                </c:pt>
                <c:pt idx="4">
                  <c:v>2-back-P ACC</c:v>
                </c:pt>
              </c:strCache>
            </c:strRef>
          </c:cat>
          <c:val>
            <c:numRef>
              <c:f>ábrák!$B$12:$F$12</c:f>
              <c:numCache>
                <c:formatCode>0.00</c:formatCode>
                <c:ptCount val="5"/>
                <c:pt idx="0">
                  <c:v>50.363636363636367</c:v>
                </c:pt>
                <c:pt idx="1">
                  <c:v>42.18181818181818</c:v>
                </c:pt>
                <c:pt idx="2">
                  <c:v>43.545454545454547</c:v>
                </c:pt>
                <c:pt idx="3">
                  <c:v>44.090909090909093</c:v>
                </c:pt>
                <c:pt idx="4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0F-440E-A59B-A89D5F6B7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376760"/>
        <c:axId val="341366320"/>
      </c:barChart>
      <c:catAx>
        <c:axId val="34137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366320"/>
        <c:crosses val="autoZero"/>
        <c:auto val="1"/>
        <c:lblAlgn val="ctr"/>
        <c:lblOffset val="100"/>
        <c:noMultiLvlLbl val="0"/>
      </c:catAx>
      <c:valAx>
        <c:axId val="34136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Helyes válaszok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376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Nyelvi teljesítmény az anya legmagasabb iskolai végzettsége szerinti csoportbontásban</a:t>
            </a:r>
          </a:p>
        </c:rich>
      </c:tx>
      <c:layout>
        <c:manualLayout>
          <c:xMode val="edge"/>
          <c:yMode val="edge"/>
          <c:x val="0.20345810319641461"/>
          <c:y val="2.3761160690497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ábrák!$A$44</c:f>
              <c:strCache>
                <c:ptCount val="1"/>
                <c:pt idx="0">
                  <c:v>alapfokú (általános iskola)</c:v>
                </c:pt>
              </c:strCache>
            </c:strRef>
          </c:tx>
          <c:spPr>
            <a:ln w="28575" cap="rnd">
              <a:solidFill>
                <a:schemeClr val="accent5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ábrák!$B$43:$H$43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ábrák!$B$44:$H$44</c:f>
              <c:numCache>
                <c:formatCode>0.00</c:formatCode>
                <c:ptCount val="7"/>
                <c:pt idx="0">
                  <c:v>3.867</c:v>
                </c:pt>
                <c:pt idx="1">
                  <c:v>3.7330000000000001</c:v>
                </c:pt>
                <c:pt idx="2">
                  <c:v>4.2670000000000003</c:v>
                </c:pt>
                <c:pt idx="3">
                  <c:v>3.867</c:v>
                </c:pt>
                <c:pt idx="4">
                  <c:v>5.4669999999999996</c:v>
                </c:pt>
                <c:pt idx="5">
                  <c:v>6.2670000000000003</c:v>
                </c:pt>
                <c:pt idx="6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49-419A-9117-BA070569CAF2}"/>
            </c:ext>
          </c:extLst>
        </c:ser>
        <c:ser>
          <c:idx val="1"/>
          <c:order val="1"/>
          <c:tx>
            <c:strRef>
              <c:f>ábrák!$A$45</c:f>
              <c:strCache>
                <c:ptCount val="1"/>
                <c:pt idx="0">
                  <c:v>középfokú (középsiskola)</c:v>
                </c:pt>
              </c:strCache>
            </c:strRef>
          </c:tx>
          <c:spPr>
            <a:ln w="28575" cap="rnd">
              <a:solidFill>
                <a:schemeClr val="accent5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ábrák!$B$43:$H$43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ábrák!$B$45:$H$45</c:f>
              <c:numCache>
                <c:formatCode>0.00</c:formatCode>
                <c:ptCount val="7"/>
                <c:pt idx="0">
                  <c:v>6.2450000000000001</c:v>
                </c:pt>
                <c:pt idx="1">
                  <c:v>5.3019999999999996</c:v>
                </c:pt>
                <c:pt idx="2">
                  <c:v>6.9619999999999997</c:v>
                </c:pt>
                <c:pt idx="3">
                  <c:v>5.66</c:v>
                </c:pt>
                <c:pt idx="4">
                  <c:v>6.774</c:v>
                </c:pt>
                <c:pt idx="5">
                  <c:v>7.3579999999999997</c:v>
                </c:pt>
                <c:pt idx="6">
                  <c:v>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49-419A-9117-BA070569CAF2}"/>
            </c:ext>
          </c:extLst>
        </c:ser>
        <c:ser>
          <c:idx val="2"/>
          <c:order val="2"/>
          <c:tx>
            <c:strRef>
              <c:f>ábrák!$A$46</c:f>
              <c:strCache>
                <c:ptCount val="1"/>
                <c:pt idx="0">
                  <c:v>felsőfokú-alapszakos/főiskolai</c:v>
                </c:pt>
              </c:strCache>
            </c:strRef>
          </c:tx>
          <c:spPr>
            <a:ln w="28575" cap="rnd">
              <a:solidFill>
                <a:schemeClr val="accent5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ábrák!$B$43:$H$43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ábrák!$B$46:$H$46</c:f>
              <c:numCache>
                <c:formatCode>0.00</c:formatCode>
                <c:ptCount val="7"/>
                <c:pt idx="0">
                  <c:v>5.4580000000000002</c:v>
                </c:pt>
                <c:pt idx="1">
                  <c:v>6.25</c:v>
                </c:pt>
                <c:pt idx="2">
                  <c:v>7.1669999999999998</c:v>
                </c:pt>
                <c:pt idx="3">
                  <c:v>6.1669999999999998</c:v>
                </c:pt>
                <c:pt idx="4">
                  <c:v>7.4169999999999998</c:v>
                </c:pt>
                <c:pt idx="5">
                  <c:v>7.0419999999999998</c:v>
                </c:pt>
                <c:pt idx="6">
                  <c:v>7.0830000000000002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49-419A-9117-BA070569CAF2}"/>
            </c:ext>
          </c:extLst>
        </c:ser>
        <c:ser>
          <c:idx val="3"/>
          <c:order val="3"/>
          <c:tx>
            <c:strRef>
              <c:f>ábrák!$A$47</c:f>
              <c:strCache>
                <c:ptCount val="1"/>
                <c:pt idx="0">
                  <c:v>felsőfokú-mesterszakos/egyetemi vagy magasabb</c:v>
                </c:pt>
              </c:strCache>
            </c:strRef>
          </c:tx>
          <c:spPr>
            <a:ln w="28575" cap="rnd">
              <a:solidFill>
                <a:schemeClr val="accent5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ábrák!$B$43:$H$43</c:f>
              <c:strCache>
                <c:ptCount val="7"/>
                <c:pt idx="0">
                  <c:v>Mondatmegértés: Utasítások követése </c:v>
                </c:pt>
                <c:pt idx="1">
                  <c:v>Képmegnevezés: Főnevek</c:v>
                </c:pt>
                <c:pt idx="2">
                  <c:v>Mondatszerkezetek megértése: Nyelvtan</c:v>
                </c:pt>
                <c:pt idx="3">
                  <c:v>Mondatismétlés</c:v>
                </c:pt>
                <c:pt idx="4">
                  <c:v>Álszóismétlés</c:v>
                </c:pt>
                <c:pt idx="5">
                  <c:v>GYAM</c:v>
                </c:pt>
                <c:pt idx="6">
                  <c:v>Szóértés</c:v>
                </c:pt>
              </c:strCache>
            </c:strRef>
          </c:cat>
          <c:val>
            <c:numRef>
              <c:f>ábrák!$B$47:$H$47</c:f>
              <c:numCache>
                <c:formatCode>0.00</c:formatCode>
                <c:ptCount val="7"/>
                <c:pt idx="0">
                  <c:v>6.3330000000000002</c:v>
                </c:pt>
                <c:pt idx="1">
                  <c:v>8.5</c:v>
                </c:pt>
                <c:pt idx="2">
                  <c:v>9.1669999999999998</c:v>
                </c:pt>
                <c:pt idx="3">
                  <c:v>5.8330000000000002</c:v>
                </c:pt>
                <c:pt idx="4">
                  <c:v>7.6669999999999998</c:v>
                </c:pt>
                <c:pt idx="5">
                  <c:v>7.5</c:v>
                </c:pt>
                <c:pt idx="6">
                  <c:v>10.17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49-419A-9117-BA070569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061856"/>
        <c:axId val="395062216"/>
      </c:lineChart>
      <c:catAx>
        <c:axId val="3950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5062216"/>
        <c:crosses val="autoZero"/>
        <c:auto val="1"/>
        <c:lblAlgn val="ctr"/>
        <c:lblOffset val="100"/>
        <c:noMultiLvlLbl val="0"/>
      </c:catAx>
      <c:valAx>
        <c:axId val="39506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Értékpontok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4505349627731871"/>
              <c:y val="0.3051570537081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5061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0"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3C6A-8393-47B9-9FB9-25F06E938823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D16C8-27AD-4F95-B3A3-D1056394AC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51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EF4712E8-2CA4-D4F3-D710-2DE88B1A1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>
            <a:extLst>
              <a:ext uri="{FF2B5EF4-FFF2-40B4-BE49-F238E27FC236}">
                <a16:creationId xmlns:a16="http://schemas.microsoft.com/office/drawing/2014/main" id="{CB54922F-D695-2341-F5BB-29961132DD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:notes">
            <a:extLst>
              <a:ext uri="{FF2B5EF4-FFF2-40B4-BE49-F238E27FC236}">
                <a16:creationId xmlns:a16="http://schemas.microsoft.com/office/drawing/2014/main" id="{9B93257E-6288-F1CB-A74D-B1191058F7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30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711A4E21-486D-3063-8925-389C4D004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>
            <a:extLst>
              <a:ext uri="{FF2B5EF4-FFF2-40B4-BE49-F238E27FC236}">
                <a16:creationId xmlns:a16="http://schemas.microsoft.com/office/drawing/2014/main" id="{38ADFC22-4B72-97ED-78E6-61DE604E4D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:notes">
            <a:extLst>
              <a:ext uri="{FF2B5EF4-FFF2-40B4-BE49-F238E27FC236}">
                <a16:creationId xmlns:a16="http://schemas.microsoft.com/office/drawing/2014/main" id="{E128E641-1727-E4C4-DFE2-0500EBFD15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08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39A2EA68-9B4E-7A51-1DB6-E2427C868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>
            <a:extLst>
              <a:ext uri="{FF2B5EF4-FFF2-40B4-BE49-F238E27FC236}">
                <a16:creationId xmlns:a16="http://schemas.microsoft.com/office/drawing/2014/main" id="{B3B7CE52-F4C1-DFD4-AEEF-05B628DE8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:notes">
            <a:extLst>
              <a:ext uri="{FF2B5EF4-FFF2-40B4-BE49-F238E27FC236}">
                <a16:creationId xmlns:a16="http://schemas.microsoft.com/office/drawing/2014/main" id="{780A4998-56E5-A45B-E291-B07D464E49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9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76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1_Cím és tartal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838200" y="437696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838200" y="141487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" name="Google Shape;23;p6"/>
          <p:cNvCxnSpPr/>
          <p:nvPr/>
        </p:nvCxnSpPr>
        <p:spPr>
          <a:xfrm>
            <a:off x="751116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06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Cím és tartal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838200" y="437696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838200" y="141487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" name="Google Shape;23;p6"/>
          <p:cNvCxnSpPr/>
          <p:nvPr/>
        </p:nvCxnSpPr>
        <p:spPr>
          <a:xfrm>
            <a:off x="751116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33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Cím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0"/>
            <a:ext cx="12192000" cy="685794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732365" y="1944913"/>
            <a:ext cx="9144000" cy="170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728138" y="3721409"/>
            <a:ext cx="9144000" cy="98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723899" y="4939955"/>
            <a:ext cx="4162425" cy="4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3"/>
          </p:nvPr>
        </p:nvSpPr>
        <p:spPr>
          <a:xfrm>
            <a:off x="723899" y="5407833"/>
            <a:ext cx="4162425" cy="4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4"/>
          </p:nvPr>
        </p:nvSpPr>
        <p:spPr>
          <a:xfrm>
            <a:off x="732365" y="6074073"/>
            <a:ext cx="4162425" cy="45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05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2 tartalomrész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8200" y="1477286"/>
            <a:ext cx="5181600" cy="418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172200" y="1477286"/>
            <a:ext cx="5181600" cy="418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38200" y="437696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751116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9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Összehasonlítá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39788" y="146344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839788" y="2287359"/>
            <a:ext cx="5157787" cy="350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3"/>
          </p:nvPr>
        </p:nvSpPr>
        <p:spPr>
          <a:xfrm>
            <a:off x="6172200" y="146344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4"/>
          </p:nvPr>
        </p:nvSpPr>
        <p:spPr>
          <a:xfrm>
            <a:off x="6172200" y="2287359"/>
            <a:ext cx="5183188" cy="350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8200" y="437696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10"/>
          <p:cNvCxnSpPr/>
          <p:nvPr/>
        </p:nvCxnSpPr>
        <p:spPr>
          <a:xfrm>
            <a:off x="751116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 txBox="1">
            <a:spLocks noGrp="1"/>
          </p:cNvSpPr>
          <p:nvPr>
            <p:ph type="body" idx="5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67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Csak cí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8200" y="437696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" name="Google Shape;55;p11"/>
          <p:cNvCxnSpPr/>
          <p:nvPr/>
        </p:nvCxnSpPr>
        <p:spPr>
          <a:xfrm>
            <a:off x="751116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60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>
  <p:cSld name="Üre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51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Tartalomrész képaláírássa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body" idx="3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31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04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Kép képaláírássa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3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33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Cím és függőleges szöveg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849929" y="-1502241"/>
            <a:ext cx="449214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838200" y="437696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6" name="Google Shape;76;p15"/>
          <p:cNvCxnSpPr/>
          <p:nvPr/>
        </p:nvCxnSpPr>
        <p:spPr>
          <a:xfrm>
            <a:off x="751116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378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Függőleges cím és szöveg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 rot="5400000">
            <a:off x="7221099" y="1868926"/>
            <a:ext cx="5636502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 rot="5400000">
            <a:off x="1887099" y="-683774"/>
            <a:ext cx="563650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12677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2876322" y="6201634"/>
            <a:ext cx="4981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95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tartalomrész">
  <p:cSld name="1_2 tartalomrész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15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52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98" name="Google Shape;98;p5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" name="Google Shape;99;p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76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2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4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2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6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192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00715" y="3009751"/>
            <a:ext cx="9790570" cy="2144900"/>
          </a:xfrm>
        </p:spPr>
        <p:txBody>
          <a:bodyPr>
            <a:noAutofit/>
          </a:bodyPr>
          <a:lstStyle/>
          <a:p>
            <a:pPr algn="ctr"/>
            <a:r>
              <a:rPr lang="hu-HU" sz="3600" b="1" cap="small" dirty="0"/>
              <a:t/>
            </a:r>
            <a:br>
              <a:rPr lang="hu-HU" sz="3600" b="1" cap="small" dirty="0"/>
            </a:br>
            <a:r>
              <a:rPr lang="hu-HU" sz="3600" b="1" cap="small" dirty="0"/>
              <a:t/>
            </a:r>
            <a:br>
              <a:rPr lang="hu-HU" sz="3600" b="1" cap="small" dirty="0"/>
            </a:br>
            <a:r>
              <a:rPr lang="hu-HU" sz="3600" b="1" cap="small" dirty="0"/>
              <a:t/>
            </a:r>
            <a:br>
              <a:rPr lang="hu-HU" sz="3600" b="1" cap="small" dirty="0"/>
            </a:br>
            <a:r>
              <a:rPr lang="hu-HU" sz="2800" b="1" cap="small" dirty="0"/>
              <a:t>Nyelvfejlődési zavart mutató gyermekek nyelvi és kognitív kontroll profil feltárásának jelentősége </a:t>
            </a:r>
            <a:br>
              <a:rPr lang="hu-HU" sz="2800" b="1" cap="small" dirty="0"/>
            </a:br>
            <a:r>
              <a:rPr lang="hu-HU" sz="2800" b="1" cap="small" dirty="0"/>
              <a:t>a hazai diagnosztikai gyakorlatban</a:t>
            </a:r>
            <a:br>
              <a:rPr lang="hu-HU" sz="2800" b="1" cap="small" dirty="0"/>
            </a:br>
            <a:r>
              <a:rPr lang="hu-HU" sz="800" b="1" cap="small" dirty="0"/>
              <a:t/>
            </a:r>
            <a:br>
              <a:rPr lang="hu-HU" sz="800" b="1" cap="small" dirty="0"/>
            </a:br>
            <a:r>
              <a:rPr lang="hu-HU" sz="1800" b="1" cap="small" dirty="0">
                <a:solidFill>
                  <a:schemeClr val="tx1"/>
                </a:solidFill>
              </a:rPr>
              <a:t>Pedagógiai Szakszolgálatok hete 2025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52439" y="5176585"/>
            <a:ext cx="6394467" cy="1135984"/>
          </a:xfrm>
        </p:spPr>
        <p:txBody>
          <a:bodyPr>
            <a:normAutofit fontScale="40000" lnSpcReduction="20000"/>
          </a:bodyPr>
          <a:lstStyle/>
          <a:p>
            <a:pPr algn="ctr"/>
            <a:endParaRPr lang="hu-HU" sz="1600" b="1" dirty="0"/>
          </a:p>
          <a:p>
            <a:pPr algn="ctr"/>
            <a:r>
              <a:rPr lang="hu-HU" sz="2900" b="1" dirty="0" err="1"/>
              <a:t>Rohár</a:t>
            </a:r>
            <a:r>
              <a:rPr lang="hu-HU" sz="2900" b="1" dirty="0"/>
              <a:t> Alexandra</a:t>
            </a:r>
          </a:p>
          <a:p>
            <a:pPr algn="ctr"/>
            <a:r>
              <a:rPr lang="hu-HU" sz="2900" dirty="0"/>
              <a:t>Logopédus, okleveles, szakvizsgázott gyógypedagógus, </a:t>
            </a:r>
          </a:p>
          <a:p>
            <a:pPr algn="ctr"/>
            <a:r>
              <a:rPr lang="hu-HU" sz="2900" dirty="0"/>
              <a:t>PhD-hallgató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5" name="Google Shape;139;p21">
            <a:extLst>
              <a:ext uri="{FF2B5EF4-FFF2-40B4-BE49-F238E27FC236}">
                <a16:creationId xmlns:a16="http://schemas.microsoft.com/office/drawing/2014/main" id="{5979721E-BAC0-AC8B-9C0D-D29472F6E9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113" y="4376056"/>
            <a:ext cx="2421207" cy="100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EEF814E-47C6-7242-EE22-8EEF60B1D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216" y="5404905"/>
            <a:ext cx="936104" cy="88573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B13649A-1EF2-1B07-BA03-B060AEBD97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82" t="19201" r="49212" b="70300"/>
          <a:stretch/>
        </p:blipFill>
        <p:spPr>
          <a:xfrm>
            <a:off x="2588418" y="5539875"/>
            <a:ext cx="3153193" cy="7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9DEE-EF7B-7BED-92AD-6138F83B3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75866C2B-6802-1D8F-CBFF-9675191E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Módszertan – résztvevők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BDAF42BC-192C-06F1-E96C-6D79901F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/>
              <a:t>Új csoportalakítás: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 dirty="0"/>
              <a:t>TF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 dirty="0"/>
              <a:t>NYFZ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Enyhe NYFZ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Mérsékelt NYFZ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Súlyos NYFZ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689652D2-1BEB-651C-D483-D1882BAC9948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F6FC9737-D6CF-6685-B9F2-A24C6C6EF860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119F9DAA-65E0-0A22-9A78-38F837CE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299412F3-5D69-0D88-70B5-BF279CB1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62" y="1834758"/>
            <a:ext cx="6706181" cy="318848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E8DFD0F-A23B-A6C3-362F-E7AF70643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37" y="4856860"/>
            <a:ext cx="7992549" cy="1981372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C4F56F31-0333-7FC2-5291-03C8AA1130DF}"/>
              </a:ext>
            </a:extLst>
          </p:cNvPr>
          <p:cNvGrpSpPr/>
          <p:nvPr/>
        </p:nvGrpSpPr>
        <p:grpSpPr>
          <a:xfrm>
            <a:off x="10002807" y="192561"/>
            <a:ext cx="2002536" cy="852678"/>
            <a:chOff x="483679" y="4937577"/>
            <a:chExt cx="2002536" cy="852678"/>
          </a:xfrm>
        </p:grpSpPr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32E69E90-1ADD-C888-E342-2EAB099A0EBB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Kép 15">
              <a:extLst>
                <a:ext uri="{FF2B5EF4-FFF2-40B4-BE49-F238E27FC236}">
                  <a16:creationId xmlns:a16="http://schemas.microsoft.com/office/drawing/2014/main" id="{AF05E2EF-4650-333C-5E90-23EDF722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90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4521711F-686C-40F8-EA7B-DF664113F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>
            <a:extLst>
              <a:ext uri="{FF2B5EF4-FFF2-40B4-BE49-F238E27FC236}">
                <a16:creationId xmlns:a16="http://schemas.microsoft.com/office/drawing/2014/main" id="{2FC2F5A3-64D4-47F6-E11F-268E66834F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37696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Néhány eredmény – Nyelvi profil 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A13451-746C-62FD-A794-5153A56C841C}"/>
              </a:ext>
            </a:extLst>
          </p:cNvPr>
          <p:cNvGraphicFramePr>
            <a:graphicFrameLocks/>
          </p:cNvGraphicFramePr>
          <p:nvPr/>
        </p:nvGraphicFramePr>
        <p:xfrm>
          <a:off x="614148" y="1217789"/>
          <a:ext cx="10739651" cy="466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lipszis 1">
            <a:extLst>
              <a:ext uri="{FF2B5EF4-FFF2-40B4-BE49-F238E27FC236}">
                <a16:creationId xmlns:a16="http://schemas.microsoft.com/office/drawing/2014/main" id="{8173DA57-E60C-2F23-DD4F-38C946CE27A3}"/>
              </a:ext>
            </a:extLst>
          </p:cNvPr>
          <p:cNvSpPr/>
          <p:nvPr/>
        </p:nvSpPr>
        <p:spPr>
          <a:xfrm>
            <a:off x="6405945" y="2498705"/>
            <a:ext cx="750627" cy="15137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39F6E7F2-A52A-FF5D-5631-FD12E65F62BD}"/>
              </a:ext>
            </a:extLst>
          </p:cNvPr>
          <p:cNvGrpSpPr/>
          <p:nvPr/>
        </p:nvGrpSpPr>
        <p:grpSpPr>
          <a:xfrm>
            <a:off x="9976014" y="123138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44B8A66A-6849-7333-060E-3B3D6AB9CB2B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602C7524-1983-F90D-2EE2-82EFE09DF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6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0C5273FA-DF3C-C6A0-E337-7821835D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>
            <a:extLst>
              <a:ext uri="{FF2B5EF4-FFF2-40B4-BE49-F238E27FC236}">
                <a16:creationId xmlns:a16="http://schemas.microsoft.com/office/drawing/2014/main" id="{A6627B17-23EE-5A64-6F52-6B40278E3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6145" y="437667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Néhány eredmény – Kognitív kontroll profil 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89883D-5E9D-D1ED-046D-221538AD91BD}"/>
              </a:ext>
            </a:extLst>
          </p:cNvPr>
          <p:cNvGraphicFramePr>
            <a:graphicFrameLocks/>
          </p:cNvGraphicFramePr>
          <p:nvPr/>
        </p:nvGraphicFramePr>
        <p:xfrm>
          <a:off x="2876322" y="1400738"/>
          <a:ext cx="8407021" cy="461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lipszis 1">
            <a:extLst>
              <a:ext uri="{FF2B5EF4-FFF2-40B4-BE49-F238E27FC236}">
                <a16:creationId xmlns:a16="http://schemas.microsoft.com/office/drawing/2014/main" id="{BDC8CFA2-C506-EEED-B4BA-46579BFD3AAB}"/>
              </a:ext>
            </a:extLst>
          </p:cNvPr>
          <p:cNvSpPr/>
          <p:nvPr/>
        </p:nvSpPr>
        <p:spPr>
          <a:xfrm>
            <a:off x="9826388" y="2389545"/>
            <a:ext cx="1719618" cy="36291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1F87B8E-5ADE-0144-920E-291F5843B82A}"/>
              </a:ext>
            </a:extLst>
          </p:cNvPr>
          <p:cNvSpPr txBox="1"/>
          <p:nvPr/>
        </p:nvSpPr>
        <p:spPr>
          <a:xfrm>
            <a:off x="11071746" y="2341937"/>
            <a:ext cx="948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p=0,055+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3A22A11-6A36-8A59-A77E-8DA96A8C651B}"/>
              </a:ext>
            </a:extLst>
          </p:cNvPr>
          <p:cNvSpPr txBox="1"/>
          <p:nvPr/>
        </p:nvSpPr>
        <p:spPr>
          <a:xfrm>
            <a:off x="204801" y="2008707"/>
            <a:ext cx="3533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Games-Howell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post hoc test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AD1DCE1-DE39-42C4-C2A2-C4810B0F0E83}"/>
              </a:ext>
            </a:extLst>
          </p:cNvPr>
          <p:cNvSpPr txBox="1"/>
          <p:nvPr/>
        </p:nvSpPr>
        <p:spPr>
          <a:xfrm>
            <a:off x="209266" y="2599650"/>
            <a:ext cx="24043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T(TF-enyhe)= 0,70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T(TF-mérsékelt)= 1,40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T(TF-súlyos)= 1,39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T(enyhe-</a:t>
            </a:r>
            <a:r>
              <a:rPr kumimoji="0" lang="hu-H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mérs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.)= 0,92 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T(enyhe-súlyos)= 2,94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T(mérsékelt-súlyos)= 3,94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	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0C0C6255-4155-5A55-5AB7-EE6D5BE4C1FB}"/>
              </a:ext>
            </a:extLst>
          </p:cNvPr>
          <p:cNvGrpSpPr/>
          <p:nvPr/>
        </p:nvGrpSpPr>
        <p:grpSpPr>
          <a:xfrm>
            <a:off x="10070478" y="97917"/>
            <a:ext cx="2002536" cy="852678"/>
            <a:chOff x="483679" y="4937577"/>
            <a:chExt cx="2002536" cy="852678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369BC239-64C8-BF33-D3AA-B520D699608F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7917A945-A848-21BC-8D00-EBE5CF9C1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1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638DA736-FEF4-D797-6C6E-42F76395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>
            <a:extLst>
              <a:ext uri="{FF2B5EF4-FFF2-40B4-BE49-F238E27FC236}">
                <a16:creationId xmlns:a16="http://schemas.microsoft.com/office/drawing/2014/main" id="{7F2F1D4F-4411-4BC1-2BC3-43EE26F34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919" y="413755"/>
            <a:ext cx="10515600" cy="7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Néhány eredmény – </a:t>
            </a:r>
            <a:r>
              <a:rPr lang="hu-HU" dirty="0" err="1"/>
              <a:t>Szocioökonómiai</a:t>
            </a:r>
            <a:r>
              <a:rPr lang="hu-HU" dirty="0"/>
              <a:t> faktor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D20A52-93B5-5D3C-BA12-9D055215809C}"/>
              </a:ext>
            </a:extLst>
          </p:cNvPr>
          <p:cNvGraphicFramePr>
            <a:graphicFrameLocks/>
          </p:cNvGraphicFramePr>
          <p:nvPr/>
        </p:nvGraphicFramePr>
        <p:xfrm>
          <a:off x="218364" y="1217790"/>
          <a:ext cx="11764370" cy="484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lipszis 1">
            <a:extLst>
              <a:ext uri="{FF2B5EF4-FFF2-40B4-BE49-F238E27FC236}">
                <a16:creationId xmlns:a16="http://schemas.microsoft.com/office/drawing/2014/main" id="{A50DD21E-8CF0-B7C3-6541-E2AE31059E46}"/>
              </a:ext>
            </a:extLst>
          </p:cNvPr>
          <p:cNvSpPr/>
          <p:nvPr/>
        </p:nvSpPr>
        <p:spPr>
          <a:xfrm>
            <a:off x="282919" y="5152029"/>
            <a:ext cx="2697111" cy="2320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5632CCF7-B7CE-4774-9C1B-83E2BF523C33}"/>
              </a:ext>
            </a:extLst>
          </p:cNvPr>
          <p:cNvSpPr/>
          <p:nvPr/>
        </p:nvSpPr>
        <p:spPr>
          <a:xfrm>
            <a:off x="7634244" y="2732963"/>
            <a:ext cx="540765" cy="12521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6EB1773A-D768-3439-4206-8C8AAEE322A8}"/>
              </a:ext>
            </a:extLst>
          </p:cNvPr>
          <p:cNvSpPr/>
          <p:nvPr/>
        </p:nvSpPr>
        <p:spPr>
          <a:xfrm>
            <a:off x="8762160" y="2571463"/>
            <a:ext cx="540765" cy="9769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1D39A58B-0225-4319-5A1B-3ED826FE55D6}"/>
              </a:ext>
            </a:extLst>
          </p:cNvPr>
          <p:cNvSpPr/>
          <p:nvPr/>
        </p:nvSpPr>
        <p:spPr>
          <a:xfrm>
            <a:off x="9890076" y="2420962"/>
            <a:ext cx="540765" cy="9769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15962CDD-3E3A-25E3-2DE1-BAEB710A8DA1}"/>
              </a:ext>
            </a:extLst>
          </p:cNvPr>
          <p:cNvSpPr/>
          <p:nvPr/>
        </p:nvSpPr>
        <p:spPr>
          <a:xfrm>
            <a:off x="11083417" y="1930583"/>
            <a:ext cx="540765" cy="172701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640100FC-8067-7F87-29E4-81E8F2DDE61D}"/>
              </a:ext>
            </a:extLst>
          </p:cNvPr>
          <p:cNvSpPr/>
          <p:nvPr/>
        </p:nvSpPr>
        <p:spPr>
          <a:xfrm>
            <a:off x="6440903" y="2161175"/>
            <a:ext cx="540765" cy="172701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AC84CE5-023F-995C-3615-699FD2EDB189}"/>
              </a:ext>
            </a:extLst>
          </p:cNvPr>
          <p:cNvSpPr txBox="1"/>
          <p:nvPr/>
        </p:nvSpPr>
        <p:spPr>
          <a:xfrm>
            <a:off x="209266" y="1284984"/>
            <a:ext cx="3533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Games-Howell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post hoc test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79A5903-8587-7CDA-9281-7D09B3F3ED76}"/>
              </a:ext>
            </a:extLst>
          </p:cNvPr>
          <p:cNvSpPr txBox="1"/>
          <p:nvPr/>
        </p:nvSpPr>
        <p:spPr>
          <a:xfrm>
            <a:off x="209266" y="1589964"/>
            <a:ext cx="2834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Anya </a:t>
            </a: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iskolázottsága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T(alap-közép)= 5,89**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T(alap-felső-a)= 5,27**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T(alap-felső-m)= 4,07+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5B2F123-3549-EFA7-88B0-D983A0B68A38}"/>
              </a:ext>
            </a:extLst>
          </p:cNvPr>
          <p:cNvSpPr txBox="1"/>
          <p:nvPr/>
        </p:nvSpPr>
        <p:spPr>
          <a:xfrm>
            <a:off x="282919" y="2443828"/>
            <a:ext cx="3533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Tukey-type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post hoc test</a:t>
            </a: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D291663D-ACC6-D117-C173-BA3A900C86CE}"/>
              </a:ext>
            </a:extLst>
          </p:cNvPr>
          <p:cNvSpPr/>
          <p:nvPr/>
        </p:nvSpPr>
        <p:spPr>
          <a:xfrm>
            <a:off x="4317581" y="2738648"/>
            <a:ext cx="540765" cy="12521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6" name="Táblázat 15">
            <a:extLst>
              <a:ext uri="{FF2B5EF4-FFF2-40B4-BE49-F238E27FC236}">
                <a16:creationId xmlns:a16="http://schemas.microsoft.com/office/drawing/2014/main" id="{9EE6AA1C-C5FC-578D-EBA8-670679221AB4}"/>
              </a:ext>
            </a:extLst>
          </p:cNvPr>
          <p:cNvGraphicFramePr>
            <a:graphicFrameLocks noGrp="1"/>
          </p:cNvGraphicFramePr>
          <p:nvPr/>
        </p:nvGraphicFramePr>
        <p:xfrm>
          <a:off x="215833" y="2732963"/>
          <a:ext cx="2764197" cy="2119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4197">
                  <a:extLst>
                    <a:ext uri="{9D8B030D-6E8A-4147-A177-3AD203B41FA5}">
                      <a16:colId xmlns:a16="http://schemas.microsoft.com/office/drawing/2014/main" val="3376468160"/>
                    </a:ext>
                  </a:extLst>
                </a:gridCol>
              </a:tblGrid>
              <a:tr h="63684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mondatmeg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.&gt;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álszóism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.)= 4,28*    </a:t>
                      </a:r>
                    </a:p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mondatmeg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.&gt;GYAM)= 5,60**   </a:t>
                      </a:r>
                    </a:p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képmegnev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.&gt;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mondatszerkmeg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.)= 4,88*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054469"/>
                  </a:ext>
                </a:extLst>
              </a:tr>
              <a:tr h="84550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képmegnev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.&lt;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álszóism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.)= 5,08**    </a:t>
                      </a:r>
                    </a:p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képmegnev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.&lt;GYAM)= 6,40**    </a:t>
                      </a:r>
                    </a:p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képmegnev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.&lt;szóértés)= 4,84*     </a:t>
                      </a:r>
                    </a:p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mondatszerkmeg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.&gt;</a:t>
                      </a:r>
                      <a:r>
                        <a:rPr lang="hu-HU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mondatism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.)= 4,76*  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723866"/>
                  </a:ext>
                </a:extLst>
              </a:tr>
              <a:tr h="63684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mondatism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hu-HU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álszóism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)= 4,96*     </a:t>
                      </a:r>
                    </a:p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mondatism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&lt;GYAM)= 6,28**    </a:t>
                      </a:r>
                    </a:p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T(</a:t>
                      </a:r>
                      <a:r>
                        <a:rPr lang="hu-HU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mondatism</a:t>
                      </a:r>
                      <a:r>
                        <a:rPr lang="hu-H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.&lt;szóértés)= 4,72*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7825315"/>
                  </a:ext>
                </a:extLst>
              </a:tr>
            </a:tbl>
          </a:graphicData>
        </a:graphic>
      </p:graphicFrame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32F89AE7-C838-A4DF-4B38-9529F4F2B8BC}"/>
              </a:ext>
            </a:extLst>
          </p:cNvPr>
          <p:cNvGrpSpPr/>
          <p:nvPr/>
        </p:nvGrpSpPr>
        <p:grpSpPr>
          <a:xfrm>
            <a:off x="10082149" y="49980"/>
            <a:ext cx="2002536" cy="852678"/>
            <a:chOff x="483679" y="4937577"/>
            <a:chExt cx="2002536" cy="852678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C29295AD-8062-B9D2-E163-21877ADF4C3B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0B4580EE-34B9-AE2D-2FEB-7775B86B9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4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B55FA-46B8-A3A2-0074-16DB8A723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7E5B52EB-5BDA-CCA2-950F-D65BAFF4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Diagnosztikai implikációk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CA1410DA-1549-DB40-B6D9-C5392A93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2400" dirty="0"/>
              <a:t>A kutatás során szerzett tapasztalatok és az adatelemzés lehetővé teszi, hogy a használt kísérleti tesztek funkcionalitását növeljük, bővítve ezzel a hazai diagnosztikai gyakorlatban használt eljárások körét, csökkentve a nyelvi zavarral küzdő, de diagnosztizálatlan gyermekek számát. </a:t>
            </a:r>
          </a:p>
          <a:p>
            <a:pPr marL="0" indent="0">
              <a:buNone/>
            </a:pPr>
            <a:endParaRPr lang="hu-HU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Mely manipulációk, ingertípusok érzékenyebbek?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400" dirty="0"/>
              <a:t>Komplexebb, proaktív interferenciával szembeni ellenállás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400" dirty="0"/>
              <a:t>Hibamintázatok minőségi elemzése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Tesztek rövidítése, felhasználóbarát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CAF66248-DB6E-598D-FAC1-1FE3D00084B6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ACA69AFB-2AC7-28C9-588B-CC0D9913DBD1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4A3B7019-B5F6-E1EB-F799-CC12567AA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75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EB154-CFF4-E7DA-9582-76B2D4EA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EF0D8558-6044-72B9-4DBC-EE4D5CB8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Köszönetnyilvánítás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60E19047-193F-D62C-CBA3-4B9BAC5E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A kutatásban résztvevő gyerekeknek, </a:t>
            </a:r>
            <a:r>
              <a:rPr lang="hu-HU" dirty="0" err="1"/>
              <a:t>szüleiknek</a:t>
            </a:r>
            <a:r>
              <a:rPr lang="hu-HU" dirty="0"/>
              <a:t>, pedagógusaiknak, intézményeiknek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Adatgyűjtésben résztvevő logopéduskollégáknak és –hallgatóknak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Témavezetőimnek: Marton Klárának, Kas Bencének és Jakab Zoltánnak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Kasza Péternek az informatikai segítségért</a:t>
            </a:r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Intézményi és finanszírozási háttér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ELTE-PPK-NDI Gyógypedagógiai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„Doktori Projektek” konzorciális kutatás-támogatási pályázat (2020)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MTA Közoktatás-Fejlesztési Kutatási Program (MTA-ELTE Nyelvfejlődési Zavarok Kutatócsoport)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ELTE BGGYK Logopédiai Szakcsoport</a:t>
            </a:r>
            <a:endParaRPr lang="hu-HU" sz="2200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152E035D-0164-C5A4-7D54-C4606C00E95F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B7E598B0-4A99-041E-6093-4C15C5014663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E426C3B2-C7DF-0289-CA87-7C8FC7805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2" name="Google Shape;139;p21">
            <a:extLst>
              <a:ext uri="{FF2B5EF4-FFF2-40B4-BE49-F238E27FC236}">
                <a16:creationId xmlns:a16="http://schemas.microsoft.com/office/drawing/2014/main" id="{5651EE0E-E0D0-019E-EA52-077F0D44A7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5671" y="5387319"/>
            <a:ext cx="2213390" cy="852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97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28A2-D706-B9E3-27B7-7C4B652AD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6617AD5F-17EF-BA52-8577-CD3B4D11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Irodalomjegyzék I.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2C650CBC-A932-36A4-E087-2E8BDB31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6"/>
            <a:ext cx="10508838" cy="4495645"/>
          </a:xfrm>
        </p:spPr>
        <p:txBody>
          <a:bodyPr>
            <a:normAutofit fontScale="550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Campanelli, L., Van Dyke, J. A., &amp; Marton, K. (2018). The modulatory effect of expectations on memory retrieval during sentence comprehension. In T. T. Rogers, M. Rau, X. Zhu, &amp; C.W. Kalish (Eds.), Proceedings of the 40th Annual Conference of the Cognitive Science Society (1434–1439). Austin, Texas: Cognitive Science Society.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Cohen, J. D. (2017). </a:t>
            </a:r>
            <a:r>
              <a:rPr lang="en-US" sz="2400" dirty="0" err="1"/>
              <a:t>Cognitiv</a:t>
            </a:r>
            <a:r>
              <a:rPr lang="en-US" sz="2400" dirty="0"/>
              <a:t> Control – Core Constructs and Current Consideration. In Egner, T. (Ed.), The Wiley Handbook of Cognitive Control (pp. 3–28.). New Jersey: Wiley-Blackwell.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 err="1"/>
              <a:t>Dudukovic</a:t>
            </a:r>
            <a:r>
              <a:rPr lang="en-US" sz="2400" dirty="0"/>
              <a:t>, N. M., &amp; Kuhl, B. A. (2017). Cognitive control in memory encoding and retrieval. In Egner, T. (</a:t>
            </a:r>
            <a:r>
              <a:rPr lang="en-US" sz="2400" dirty="0" err="1"/>
              <a:t>szerk</a:t>
            </a:r>
            <a:r>
              <a:rPr lang="en-US" sz="2400" dirty="0"/>
              <a:t>.),  The Wiley Handbook of Cognitive Control (357-375). New Jersey: Wiley &amp; Blackwell.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Friedman, N. P., &amp; Miyake, A. (2004). The Relations Among Inhibition and Interference Control Functions: A Latent-Variable Analysis. Journal of </a:t>
            </a:r>
            <a:r>
              <a:rPr lang="en-US" sz="2400" dirty="0" err="1"/>
              <a:t>Experimand</a:t>
            </a:r>
            <a:r>
              <a:rPr lang="en-US" sz="2400" dirty="0"/>
              <a:t> Psychology General, 133(1), 101–135.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Henry, L. A., Messer, D. J., &amp; Nash, G. (2012). Executive functioning in children with specific language impairment. Journal of Child Psychology and Psychiatry, 53 (1), 37–45.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Kas B. &amp; Lukács Á. (2022). KOMPLEX BESZÉLT ANYANYELVI KÉPESSÉGTESZT (KOBAK). Rövid változat (MTA-ELTE Nyelvfejlődési Zavarok Kutatócsoport MONDD-TE projekt M1)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Kas B. &amp; Lukács Á. (</a:t>
            </a:r>
            <a:r>
              <a:rPr lang="hu-HU" sz="2400" dirty="0" err="1"/>
              <a:t>megj.a</a:t>
            </a:r>
            <a:r>
              <a:rPr lang="hu-HU" sz="2400" dirty="0"/>
              <a:t>.). </a:t>
            </a:r>
            <a:r>
              <a:rPr lang="hu-HU" sz="2000" dirty="0"/>
              <a:t>Nyelvfejlődési zavarok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Kas B., Rohár A., Marton K., Varga Á. &amp; </a:t>
            </a:r>
            <a:r>
              <a:rPr lang="hu-HU" sz="2400" dirty="0" err="1"/>
              <a:t>Sósné</a:t>
            </a:r>
            <a:r>
              <a:rPr lang="hu-HU" sz="2400" dirty="0"/>
              <a:t> P. M. (2024). MEGOLDÁSOK A NYELVFEJLŐDÉSI ZAVAROK ÉS ELTÉRÉSEK DIFFERENCIÁLDIAGNOSZTIKÁJÁBAN ÉS TERÁPIÁJÁBAN. MTA-ELTE Nyelvfejlődési Zavarok Kutatócsoport, II. évi szakmai beszámoló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Kas, B., Rohár, A. &amp; Marton, K. (2024). May </a:t>
            </a:r>
            <a:r>
              <a:rPr lang="hu-HU" sz="2400" dirty="0" err="1"/>
              <a:t>learning</a:t>
            </a:r>
            <a:r>
              <a:rPr lang="hu-HU" sz="2400" dirty="0"/>
              <a:t> and </a:t>
            </a:r>
            <a:r>
              <a:rPr lang="hu-HU" sz="2400" dirty="0" err="1"/>
              <a:t>social-behavioral</a:t>
            </a:r>
            <a:r>
              <a:rPr lang="hu-HU" sz="2400" dirty="0"/>
              <a:t> </a:t>
            </a:r>
            <a:r>
              <a:rPr lang="hu-HU" sz="2400" dirty="0" err="1"/>
              <a:t>difficulties</a:t>
            </a:r>
            <a:r>
              <a:rPr lang="hu-HU" sz="2400" dirty="0"/>
              <a:t> be </a:t>
            </a:r>
            <a:r>
              <a:rPr lang="hu-HU" sz="2400" dirty="0" err="1"/>
              <a:t>signs</a:t>
            </a:r>
            <a:r>
              <a:rPr lang="hu-HU" sz="2400" dirty="0"/>
              <a:t> of </a:t>
            </a:r>
            <a:r>
              <a:rPr lang="hu-HU" sz="2400" dirty="0" err="1"/>
              <a:t>undiagnosed</a:t>
            </a:r>
            <a:r>
              <a:rPr lang="hu-HU" sz="2400" dirty="0"/>
              <a:t> </a:t>
            </a:r>
            <a:r>
              <a:rPr lang="hu-HU" sz="2400" dirty="0" err="1"/>
              <a:t>language</a:t>
            </a:r>
            <a:r>
              <a:rPr lang="hu-HU" sz="2400" dirty="0"/>
              <a:t> </a:t>
            </a:r>
            <a:r>
              <a:rPr lang="hu-HU" sz="2400" dirty="0" err="1"/>
              <a:t>disorders</a:t>
            </a:r>
            <a:r>
              <a:rPr lang="hu-HU" sz="2400" dirty="0"/>
              <a:t>? </a:t>
            </a:r>
            <a:r>
              <a:rPr lang="hu-HU" sz="2400" dirty="0" err="1"/>
              <a:t>Poster</a:t>
            </a:r>
            <a:r>
              <a:rPr lang="hu-HU" sz="2400" dirty="0"/>
              <a:t> </a:t>
            </a:r>
            <a:r>
              <a:rPr lang="hu-HU" sz="2400" dirty="0" err="1"/>
              <a:t>presentation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XVIth</a:t>
            </a:r>
            <a:r>
              <a:rPr lang="hu-HU" sz="2400" dirty="0"/>
              <a:t> International </a:t>
            </a:r>
            <a:r>
              <a:rPr lang="hu-HU" sz="2400" dirty="0" err="1"/>
              <a:t>Congress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Study</a:t>
            </a:r>
            <a:r>
              <a:rPr lang="hu-HU" sz="2400" dirty="0"/>
              <a:t> of </a:t>
            </a:r>
            <a:r>
              <a:rPr lang="hu-HU" sz="2400" dirty="0" err="1"/>
              <a:t>Child</a:t>
            </a:r>
            <a:r>
              <a:rPr lang="hu-HU" sz="2400" dirty="0"/>
              <a:t> </a:t>
            </a:r>
            <a:r>
              <a:rPr lang="hu-HU" sz="2400" dirty="0" err="1"/>
              <a:t>Language</a:t>
            </a:r>
            <a:r>
              <a:rPr lang="hu-HU" sz="2400" dirty="0"/>
              <a:t>, </a:t>
            </a:r>
            <a:r>
              <a:rPr lang="hu-HU" sz="2400" dirty="0" err="1"/>
              <a:t>July</a:t>
            </a:r>
            <a:r>
              <a:rPr lang="hu-HU" sz="2400" dirty="0"/>
              <a:t> 15-19, 2024 | </a:t>
            </a:r>
            <a:r>
              <a:rPr lang="hu-HU" sz="2400" dirty="0" err="1"/>
              <a:t>Prague</a:t>
            </a:r>
            <a:r>
              <a:rPr lang="hu-HU" sz="2400" dirty="0"/>
              <a:t>, </a:t>
            </a:r>
            <a:r>
              <a:rPr lang="hu-HU" sz="2400" dirty="0" err="1"/>
              <a:t>Czech</a:t>
            </a:r>
            <a:r>
              <a:rPr lang="hu-HU" sz="2400" dirty="0"/>
              <a:t> </a:t>
            </a:r>
            <a:r>
              <a:rPr lang="hu-HU" sz="2400" dirty="0" err="1"/>
              <a:t>Republic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Kas B., Rohár A., S. Pintye M., Lukács Á. &amp; Marton K. (</a:t>
            </a:r>
            <a:r>
              <a:rPr lang="hu-HU" sz="2400" dirty="0" err="1"/>
              <a:t>megj.a</a:t>
            </a:r>
            <a:r>
              <a:rPr lang="hu-HU" sz="2400" dirty="0"/>
              <a:t>.) Fel nem ismert nyelvi zavarok a beilleszkedési, tanulási és magatartási nehézségek hátterében.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Ladányi, E. &amp; Lukács, Á. (2019). Word Retrieval Difficulties and Cognitive Control in Specific Language Impairment. Journal of Speech, Language and Hearing Research 62 (4), 918-931.</a:t>
            </a: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3AD5DB6-A58B-839C-BA7C-818DD0685D87}"/>
              </a:ext>
            </a:extLst>
          </p:cNvPr>
          <p:cNvGrpSpPr/>
          <p:nvPr/>
        </p:nvGrpSpPr>
        <p:grpSpPr>
          <a:xfrm>
            <a:off x="10002908" y="233032"/>
            <a:ext cx="2002536" cy="852678"/>
            <a:chOff x="483679" y="4937577"/>
            <a:chExt cx="2002536" cy="852678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6A8D633A-8A7D-9FDC-3416-19559AB05BC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8AC235F4-C5F3-EA1E-F683-DB0FA623D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09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940A-8F29-7D44-8D7B-3572251CA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15EFDEF0-E85A-AAA2-694E-C1836D9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Irodalomjegyzék II.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7E299094-7690-7A2C-3D5A-97FF4FF7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 fontScale="55000" lnSpcReduction="20000"/>
          </a:bodyPr>
          <a:lstStyle/>
          <a:p>
            <a:pPr marL="11430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Louge, S. F. &amp; Gould, T. J. (2014). The Neural and Genetic Basic of Executive Function: Attention, Cognitive Flexibility, and Response Inhibition. NIH Public </a:t>
            </a:r>
            <a:r>
              <a:rPr lang="en-US" sz="2400" dirty="0" err="1"/>
              <a:t>Acces</a:t>
            </a:r>
            <a:r>
              <a:rPr lang="en-US" sz="2400" dirty="0"/>
              <a:t> </a:t>
            </a:r>
            <a:r>
              <a:rPr lang="en-US" sz="2400" dirty="0" err="1"/>
              <a:t>Auther</a:t>
            </a:r>
            <a:r>
              <a:rPr lang="en-US" sz="2400" dirty="0"/>
              <a:t> Manuscript, 123, 45-54.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Lukács, Á. &amp; Kas, B. (2024). KOBAK – Komplex Beszélt Anyanyelvi Képességteszt. HUN-REN Nyelvtudományi Kutatóközpont, Budapest.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Marton K., Campanelli, L., Eichorn, N., Scheuer, J. &amp; Yoon, J. (2014). Information Processing and Proactive Interference in Children With and Without Specific Language Impairment. Journal of Speech, Language and Hearing Research 57 (1), 106-119.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Marton K., Campanelli, L., Scheuer, J., Yoon, J. &amp; Eichorn, N. (2012). Executive function profiles in children with and without specific language impairment. Journal of Applied Psycholinguistics 12 (3), 57-73.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Marton, K., </a:t>
            </a:r>
            <a:r>
              <a:rPr lang="en-US" sz="2400" dirty="0" err="1"/>
              <a:t>Gehebe</a:t>
            </a:r>
            <a:r>
              <a:rPr lang="en-US" sz="2400" dirty="0"/>
              <a:t>, T., &amp; </a:t>
            </a:r>
            <a:r>
              <a:rPr lang="en-US" sz="2400" dirty="0" err="1"/>
              <a:t>Pazuelo</a:t>
            </a:r>
            <a:r>
              <a:rPr lang="en-US" sz="2400" dirty="0"/>
              <a:t>, L. (2019). Cognitive control along the language spectrum: From the typical bilingual child to language impairment. Seminars in Speech and Language, 40(4), 256–271.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Marton, K. &amp; Rohár, A. (2023). MTA-ELTE Nyelvfejlődési zavar kutatócsoport: Megoldások a nyelvfejlődési zavarok és eltérések differenciáldiagnosztikájában és terápiájában (MONDD-TE). Logopédus tréning, ELTE-BGGYK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 err="1"/>
              <a:t>Oberauer</a:t>
            </a:r>
            <a:r>
              <a:rPr lang="en-US" sz="2400" dirty="0"/>
              <a:t>, K. (2009). Design for a working memory. In Ross, B. H. (Ed.), The psychology of learning and motivation: Vol. 51. The psychology of learning and motivation (pp. 45–100.). San Diego, CA, US: Elsevier Academic Press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 err="1"/>
              <a:t>Pauls</a:t>
            </a:r>
            <a:r>
              <a:rPr lang="en-US" sz="2400" dirty="0"/>
              <a:t>, L. J. &amp; Archibald, L. M. D. (2016). Executive Functions in Children With Specific Language Impairment: A Meta-Analysis. Journal of Speech, Language, and Hearing Research, 59 (5), 1074–1086.</a:t>
            </a:r>
            <a:endParaRPr lang="hu-HU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2400" dirty="0"/>
              <a:t>Rohár, A. &amp; Marton, K. (2020). Kognitív Kontroll Folyamatok Nyelvfejlődési Zavart Mutató Egynyelvű és Tipikusan Fejlődő Kétnyelvű Gyermekek Körében. Magyar Pszichológiai Szemle, 2020, 75.4/7. 623–638.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Van Dyke, J. A., &amp; Johns, C. L. (2012). Memory interference as a determinant of language comprehension. Language and Linguistics Compass, 6 (4), 193–211.</a:t>
            </a: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D227764-77BD-3A8D-C84C-0E170F38BE2C}"/>
              </a:ext>
            </a:extLst>
          </p:cNvPr>
          <p:cNvGrpSpPr/>
          <p:nvPr/>
        </p:nvGrpSpPr>
        <p:grpSpPr>
          <a:xfrm>
            <a:off x="482391" y="594367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66BFFE06-E5D1-AF38-70C4-BED3517547BE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2E985DD0-0E66-E7C2-C5F4-866859600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16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8269" y="3483070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4900" b="1" cap="small" dirty="0"/>
              <a:t>Köszönöm szépen a figyelmet!</a:t>
            </a: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D89E3B43-0FFD-0F90-546B-D4270ADBB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82" t="19201" r="49212" b="70300"/>
          <a:stretch/>
        </p:blipFill>
        <p:spPr>
          <a:xfrm>
            <a:off x="2588418" y="5539875"/>
            <a:ext cx="3153193" cy="750760"/>
          </a:xfrm>
          <a:prstGeom prst="rect">
            <a:avLst/>
          </a:prstGeom>
        </p:spPr>
      </p:pic>
      <p:pic>
        <p:nvPicPr>
          <p:cNvPr id="5" name="Google Shape;139;p21">
            <a:extLst>
              <a:ext uri="{FF2B5EF4-FFF2-40B4-BE49-F238E27FC236}">
                <a16:creationId xmlns:a16="http://schemas.microsoft.com/office/drawing/2014/main" id="{24F340C6-9CFD-3FCD-91BC-6D0BB88EC3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6113" y="4376056"/>
            <a:ext cx="2421207" cy="100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1497421-E25D-BCE6-D612-47C09CFA4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216" y="5404905"/>
            <a:ext cx="936104" cy="88573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93A1AC06-A73D-DFFF-49A8-E6046DB9F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721" y="5190794"/>
            <a:ext cx="387129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E38A588F-05B2-4F12-9CE7-5F07F749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Kognitív kontroll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9163737D-B2E5-4BFC-B929-0EF92FBB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76" y="1757237"/>
            <a:ext cx="10784542" cy="45090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200" dirty="0"/>
              <a:t> </a:t>
            </a:r>
            <a:r>
              <a:rPr lang="hu-HU" sz="2200" b="1" dirty="0"/>
              <a:t>a célirányos viselkedés megvalósításáért felelős komplex rendszer</a:t>
            </a:r>
            <a:r>
              <a:rPr lang="hu-HU" sz="2200" dirty="0"/>
              <a:t> (Cohen, 2017)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 dirty="0"/>
              <a:t> feladata a releváns reprezentációk aktiválása és az irreleváns emléknyomok elnyomása (</a:t>
            </a:r>
            <a:r>
              <a:rPr lang="hu-HU" sz="2200" dirty="0" err="1"/>
              <a:t>Dudukovic</a:t>
            </a:r>
            <a:r>
              <a:rPr lang="hu-HU" sz="2200" dirty="0"/>
              <a:t> &amp; </a:t>
            </a:r>
            <a:r>
              <a:rPr lang="hu-HU" sz="2200" dirty="0" err="1"/>
              <a:t>Kuhl</a:t>
            </a:r>
            <a:r>
              <a:rPr lang="hu-HU" sz="2200" dirty="0"/>
              <a:t>, 2017)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 dirty="0"/>
              <a:t> fontos jellemzője a </a:t>
            </a:r>
            <a:r>
              <a:rPr lang="hu-HU" sz="2200" b="1" dirty="0"/>
              <a:t>flexibilitás</a:t>
            </a:r>
            <a:r>
              <a:rPr lang="hu-HU" sz="2200" dirty="0"/>
              <a:t> (</a:t>
            </a:r>
            <a:r>
              <a:rPr lang="hu-HU" sz="2200" dirty="0" err="1"/>
              <a:t>Logue</a:t>
            </a:r>
            <a:r>
              <a:rPr lang="hu-HU" sz="2200" dirty="0"/>
              <a:t> &amp; Gould, 2014)</a:t>
            </a:r>
          </a:p>
          <a:p>
            <a:pPr marL="0" indent="0">
              <a:buNone/>
            </a:pPr>
            <a:r>
              <a:rPr lang="hu-HU" sz="2200" dirty="0"/>
              <a:t>Komponensei: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 b="1" dirty="0"/>
              <a:t>Gátlásfunkciók</a:t>
            </a:r>
            <a:r>
              <a:rPr lang="hu-HU" sz="2200" dirty="0"/>
              <a:t> (Friedman &amp; </a:t>
            </a:r>
            <a:r>
              <a:rPr lang="hu-HU" sz="2200" dirty="0" err="1"/>
              <a:t>Miyake</a:t>
            </a:r>
            <a:r>
              <a:rPr lang="hu-HU" sz="2200" dirty="0"/>
              <a:t>, 2004)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Válaszgátlás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Interferenciával szembeni ellenállás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/>
              <a:t>zavaró (disztraktor)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/>
              <a:t>proaktív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 b="1" dirty="0"/>
              <a:t>Munkamemória frissítés </a:t>
            </a:r>
            <a:r>
              <a:rPr lang="hu-HU" sz="2200" dirty="0"/>
              <a:t>(interferenciaelmélet, </a:t>
            </a:r>
            <a:r>
              <a:rPr lang="hu-HU" sz="2200" dirty="0" err="1"/>
              <a:t>Oberauer</a:t>
            </a:r>
            <a:r>
              <a:rPr lang="hu-HU" sz="2200" dirty="0"/>
              <a:t>, 2009)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sz="22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5B298E5-1493-BF11-0D07-E8741327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948" t="32031" r="8209" b="8039"/>
          <a:stretch/>
        </p:blipFill>
        <p:spPr>
          <a:xfrm>
            <a:off x="8828157" y="2761240"/>
            <a:ext cx="3046732" cy="3995464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372D07C-AA74-8AB6-CC62-9FD4C6CC33CD}"/>
              </a:ext>
            </a:extLst>
          </p:cNvPr>
          <p:cNvGrpSpPr/>
          <p:nvPr/>
        </p:nvGrpSpPr>
        <p:grpSpPr>
          <a:xfrm>
            <a:off x="9976014" y="233033"/>
            <a:ext cx="2002536" cy="852678"/>
            <a:chOff x="483679" y="4937577"/>
            <a:chExt cx="2002536" cy="852678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3A38D9E9-D2FF-EEBF-B52D-9A5C7DBE943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427DB41B-8BA7-0B43-9C6A-873957201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93A52-412D-B640-2660-3CB84E61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1BA147A8-5D26-BD8D-5C96-2150C25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Kognitív kontroll NYFZ-ben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1F700F78-1437-7FEF-702E-4D73D67A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5" y="1757237"/>
            <a:ext cx="10784540" cy="44553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2600" dirty="0"/>
              <a:t>NYFZ: </a:t>
            </a:r>
            <a:r>
              <a:rPr lang="hu-HU" sz="2600" i="1" dirty="0"/>
              <a:t>„A nyelv elsajátításának és használatának súlyos, tartósan fennálló, a társas kommunikációt és a tanulást akadályozó nehézségei”</a:t>
            </a:r>
            <a:r>
              <a:rPr lang="hu-HU" sz="2600" dirty="0"/>
              <a:t>, amelyek nem magyarázhatóak neurológiai, beszédszervi, érzékszervi vagy más kognitív funkciókat klinikai mértékben érintő állapotokkal (</a:t>
            </a:r>
            <a:r>
              <a:rPr lang="hu-HU" sz="2600" dirty="0" err="1"/>
              <a:t>Bishop</a:t>
            </a:r>
            <a:r>
              <a:rPr lang="hu-HU" sz="2600" dirty="0"/>
              <a:t> </a:t>
            </a:r>
            <a:r>
              <a:rPr lang="hu-HU" sz="2600" dirty="0" err="1"/>
              <a:t>et</a:t>
            </a:r>
            <a:r>
              <a:rPr lang="hu-HU" sz="2600" dirty="0"/>
              <a:t> al., 2017 nyomán Kas &amp; Lukács, </a:t>
            </a:r>
            <a:r>
              <a:rPr lang="hu-HU" sz="2600" dirty="0" err="1"/>
              <a:t>megj.a</a:t>
            </a:r>
            <a:r>
              <a:rPr lang="hu-HU" sz="2600" dirty="0"/>
              <a:t>.; Kas </a:t>
            </a:r>
            <a:r>
              <a:rPr lang="hu-HU" sz="2600" dirty="0" err="1"/>
              <a:t>et</a:t>
            </a:r>
            <a:r>
              <a:rPr lang="hu-HU" sz="2600" dirty="0"/>
              <a:t> al, </a:t>
            </a:r>
            <a:r>
              <a:rPr lang="hu-HU" sz="2600" dirty="0" err="1"/>
              <a:t>meg.a</a:t>
            </a:r>
            <a:r>
              <a:rPr lang="hu-HU" sz="2600" dirty="0"/>
              <a:t>.).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b="1" dirty="0"/>
              <a:t>Eltérő kutatási eredmények</a:t>
            </a:r>
            <a:r>
              <a:rPr lang="hu-HU" sz="2400" dirty="0"/>
              <a:t>: heterogén csoport – különböző elméleti keretek – használt eljárások komplexitása/érzékenysége (Marton, </a:t>
            </a:r>
            <a:r>
              <a:rPr lang="hu-HU" sz="2400" dirty="0" err="1"/>
              <a:t>Gehebe</a:t>
            </a:r>
            <a:r>
              <a:rPr lang="hu-HU" sz="2400" dirty="0"/>
              <a:t> &amp; </a:t>
            </a:r>
            <a:r>
              <a:rPr lang="hu-HU" sz="2400" dirty="0" err="1"/>
              <a:t>Pazuelo</a:t>
            </a:r>
            <a:r>
              <a:rPr lang="hu-HU" sz="2400" dirty="0"/>
              <a:t>, 2019)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b="1" dirty="0"/>
              <a:t>Egyetértés:</a:t>
            </a:r>
            <a:r>
              <a:rPr lang="hu-HU" sz="2400" dirty="0"/>
              <a:t> szoros kapcsolat a nyelv (elősorban </a:t>
            </a:r>
            <a:r>
              <a:rPr lang="hu-HU" sz="2400" dirty="0" err="1"/>
              <a:t>szóaktivizáció</a:t>
            </a:r>
            <a:r>
              <a:rPr lang="hu-HU" sz="2400" dirty="0"/>
              <a:t> (</a:t>
            </a:r>
            <a:r>
              <a:rPr lang="hu-HU" sz="2400" dirty="0" err="1"/>
              <a:t>Ladányi</a:t>
            </a:r>
            <a:r>
              <a:rPr lang="hu-HU" sz="2400" dirty="0"/>
              <a:t> &amp; Lukács, 2019) és mondatmegértés (Van </a:t>
            </a:r>
            <a:r>
              <a:rPr lang="hu-HU" sz="2400" dirty="0" err="1"/>
              <a:t>Dyke</a:t>
            </a:r>
            <a:r>
              <a:rPr lang="hu-HU" sz="2400" dirty="0"/>
              <a:t> &amp; </a:t>
            </a:r>
            <a:r>
              <a:rPr lang="hu-HU" sz="2400" dirty="0" err="1"/>
              <a:t>Johns</a:t>
            </a:r>
            <a:r>
              <a:rPr lang="hu-HU" sz="2400" dirty="0"/>
              <a:t>, 2012)) és kognitív kontroll folyamatok között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b="1" dirty="0"/>
              <a:t>NYFZ-ben gyengébb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800" b="1" dirty="0"/>
              <a:t>az interferenciával szembeni ellenállás,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800" b="1" dirty="0"/>
              <a:t>a munkamemória frissítés 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800" b="1" dirty="0"/>
              <a:t>a kognitív flexibilitás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Campanelli</a:t>
            </a:r>
            <a:r>
              <a:rPr lang="hu-HU" dirty="0"/>
              <a:t>, Van </a:t>
            </a:r>
            <a:r>
              <a:rPr lang="hu-HU" dirty="0" err="1"/>
              <a:t>Dyke</a:t>
            </a:r>
            <a:r>
              <a:rPr lang="hu-HU" dirty="0"/>
              <a:t> &amp; Marton, 2018; Henry </a:t>
            </a:r>
            <a:r>
              <a:rPr lang="hu-HU" dirty="0" err="1"/>
              <a:t>et</a:t>
            </a:r>
            <a:r>
              <a:rPr lang="hu-HU" dirty="0"/>
              <a:t> al., 2012; Marton </a:t>
            </a:r>
            <a:r>
              <a:rPr lang="hu-HU" dirty="0" err="1"/>
              <a:t>et</a:t>
            </a:r>
            <a:r>
              <a:rPr lang="hu-HU" dirty="0"/>
              <a:t> al., 2012; Marton </a:t>
            </a:r>
            <a:r>
              <a:rPr lang="hu-HU" dirty="0" err="1"/>
              <a:t>et</a:t>
            </a:r>
            <a:r>
              <a:rPr lang="hu-HU" dirty="0"/>
              <a:t> al., 2014; </a:t>
            </a:r>
            <a:r>
              <a:rPr lang="hu-HU" dirty="0" err="1"/>
              <a:t>Pauls</a:t>
            </a:r>
            <a:r>
              <a:rPr lang="hu-HU" dirty="0"/>
              <a:t> &amp; Archibald, 2016)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36033813-E849-17F5-1083-304E506D70FA}"/>
              </a:ext>
            </a:extLst>
          </p:cNvPr>
          <p:cNvGrpSpPr/>
          <p:nvPr/>
        </p:nvGrpSpPr>
        <p:grpSpPr>
          <a:xfrm>
            <a:off x="9935673" y="219120"/>
            <a:ext cx="2002536" cy="852678"/>
            <a:chOff x="483679" y="4937577"/>
            <a:chExt cx="2002536" cy="852678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2C7DC6CA-CEA8-FEE3-9184-F004CEF6DE9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C6282B8-06C2-35D0-AD77-9EC0656E1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9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9E6F1-D674-1B95-E2B7-B202B3330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651E853B-6253-9FDA-1860-2362A80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Kutatás fő kérdései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AC450A74-8C08-463F-54B0-2A607E9A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757236"/>
            <a:ext cx="10865224" cy="4612773"/>
          </a:xfrm>
        </p:spPr>
        <p:txBody>
          <a:bodyPr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1. A vizsgált NYFZ-s tanulók milyen </a:t>
            </a:r>
            <a:r>
              <a:rPr lang="hu-HU" b="1" dirty="0"/>
              <a:t>nyelvi profil</a:t>
            </a:r>
            <a:r>
              <a:rPr lang="hu-HU" dirty="0"/>
              <a:t>lal rendelkeznek? 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	</a:t>
            </a:r>
            <a:r>
              <a:rPr lang="hu-HU" sz="1800" dirty="0"/>
              <a:t>1.1. Van-e eltérés (és ha igen milyen) a csoportokon belül és a csoportok között a receptív és expresszív 	nyelvi oldal tekintetében?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sz="1800" dirty="0"/>
              <a:t>	1.2. Van-e eltérés (és ha igen milyen) az egyes nyelvi szintek érintettségében a csoportokon belül és a 	csoportok között?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2. A vizsgált NYFZ-s tanulók milyen </a:t>
            </a:r>
            <a:r>
              <a:rPr lang="hu-HU" b="1" dirty="0"/>
              <a:t>kognitív kontroll profil</a:t>
            </a:r>
            <a:r>
              <a:rPr lang="hu-HU" dirty="0"/>
              <a:t>lal rendelkeznek?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	</a:t>
            </a:r>
            <a:r>
              <a:rPr lang="hu-HU" sz="1800" dirty="0"/>
              <a:t>2.1. Van-e eltérés (és ha igen milyen) a vizsgált kognitív kontroll funkciók (</a:t>
            </a:r>
            <a:r>
              <a:rPr lang="hu-HU" sz="1800" dirty="0" err="1"/>
              <a:t>figyelmi</a:t>
            </a:r>
            <a:r>
              <a:rPr lang="hu-HU" sz="1800" dirty="0"/>
              <a:t> funkció, 	munkamemória frissítés, proaktív interferenciával szembeni ellenállás, monitorozás) működésében a 	csoportokon belül és a csoportok között?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sz="1800" dirty="0"/>
              <a:t>	2.2. Milyen döntési stratégia jellemző a vizsgált csoportokra a különböző komplexitású feladatok során?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3. Milyen </a:t>
            </a:r>
            <a:r>
              <a:rPr lang="hu-HU" b="1" dirty="0"/>
              <a:t>összefüggések</a:t>
            </a:r>
            <a:r>
              <a:rPr lang="hu-HU" dirty="0"/>
              <a:t> figyelhetők meg a nyelvi és kognitív kontroll profil mentén a vizsgált csoportokban?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dirty="0"/>
              <a:t>4. Milyen összefüggés figyelhető meg a vizsgált csoportokon belül és a csoportok között a kapott nyelvi és kognitív profilok és a </a:t>
            </a:r>
            <a:r>
              <a:rPr lang="hu-HU" b="1" dirty="0"/>
              <a:t>szülők legmagasabb iskolai végzettsége</a:t>
            </a:r>
            <a:r>
              <a:rPr lang="hu-HU" dirty="0"/>
              <a:t> között?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C454D7F-3D9E-EE5D-E9D0-6E8FF6E5629C}"/>
              </a:ext>
            </a:extLst>
          </p:cNvPr>
          <p:cNvGrpSpPr/>
          <p:nvPr/>
        </p:nvGrpSpPr>
        <p:grpSpPr>
          <a:xfrm>
            <a:off x="10029803" y="233033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433945D3-38C2-893A-2A56-AD58078C70A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19DB2E05-0931-E930-860F-C79EC3116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72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EDE0E-BB02-4E20-A084-C1EB2551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BD323659-01B1-C870-DAD4-DA17BB9E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Módszertan – vizsgálat körülményei 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1BC4FFF2-D97F-D66A-B585-24C703F9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2200" b="1" dirty="0"/>
              <a:t>Kutatásetikai engedélyszám: KEB/2018/011, KEB/ 2023/01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200" dirty="0"/>
              <a:t>Vizsgálat körülményei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b="1" dirty="0"/>
              <a:t>Szülői tájékoztató és beleegyező nyilatkozatok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b="1" dirty="0"/>
              <a:t>Kérdőívek, dokumentumelemzés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 err="1"/>
              <a:t>Szocioökonómiai</a:t>
            </a:r>
            <a:r>
              <a:rPr lang="hu-HU" sz="2200" dirty="0"/>
              <a:t> kérdőív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/>
              <a:t>Nyelvhasználati kérdőív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/>
              <a:t>Szakértői vélemények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b="1" dirty="0"/>
              <a:t>Gyermekek vizsgálata: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/>
              <a:t>órarendhez igazítva a gyermek iskolájában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/>
              <a:t>3 alkalom/fő, egy alkalom 45 perc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2200" dirty="0"/>
              <a:t>Egy egyéni – nyelvi tesztek, kettő kiscsoportos (3-4 fő) – kognitív kontroll tesztek 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23B5367-B385-E34C-0DAA-8687859F906E}"/>
              </a:ext>
            </a:extLst>
          </p:cNvPr>
          <p:cNvGrpSpPr/>
          <p:nvPr/>
        </p:nvGrpSpPr>
        <p:grpSpPr>
          <a:xfrm>
            <a:off x="10023499" y="212340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651BB81A-D152-55BE-55C9-7AA2F05E86FA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8F54DE9D-4D00-7ECE-ADB4-8F5EAEC70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id="{378BDC6F-F83A-9362-F75B-0CC0C699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39" t="23837" r="2394" b="6645"/>
          <a:stretch/>
        </p:blipFill>
        <p:spPr>
          <a:xfrm>
            <a:off x="7818279" y="2082909"/>
            <a:ext cx="2205220" cy="2935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4080591-8C3D-F864-CB1B-5AA46B95B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461" y="4258850"/>
            <a:ext cx="1607449" cy="90306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180ACB8-2C69-4FAD-CF13-8B97D1DD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369" b="19323"/>
          <a:stretch/>
        </p:blipFill>
        <p:spPr>
          <a:xfrm>
            <a:off x="9775009" y="5783317"/>
            <a:ext cx="1890214" cy="4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3043-40ED-5150-1180-6AEE4E58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14CD68C5-AE23-A118-7925-3385A050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Módszertan – eljárások – nyelvi képességek vizsgálatára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3CDB8524-27A0-2638-CFBA-35A7D7D0A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2400" b="1" dirty="0"/>
              <a:t>Komplex Beszélt Anyanyelvi Képességteszt (KOBAK)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Mondatmegértés: Utasítások követése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Képmegnevezés: Főnevek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Mondatszerkezetek megértése: Nyelvtan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Mondatismétlés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Álszóismétlés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Gyors automatikus megnevezés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Szóértés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3F0DFE9-6930-7B35-3A0F-3A7108C52581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0335FD21-719F-D753-6E1C-262E12706B28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BD11EF45-1414-FCC7-FC30-29E85A3FF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sp>
        <p:nvSpPr>
          <p:cNvPr id="3" name="Téglalap 2">
            <a:extLst>
              <a:ext uri="{FF2B5EF4-FFF2-40B4-BE49-F238E27FC236}">
                <a16:creationId xmlns:a16="http://schemas.microsoft.com/office/drawing/2014/main" id="{8C5E32C6-5698-7B19-41CE-0D2910086058}"/>
              </a:ext>
            </a:extLst>
          </p:cNvPr>
          <p:cNvSpPr/>
          <p:nvPr/>
        </p:nvSpPr>
        <p:spPr>
          <a:xfrm>
            <a:off x="1523999" y="5186906"/>
            <a:ext cx="402609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buNone/>
            </a:pPr>
            <a:r>
              <a:rPr lang="hu-HU" sz="1600" i="1" kern="0" dirty="0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(Kas &amp; Lukács, 2022; Lukács &amp; Kas, 2024)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4FB4BD5-615C-888F-7359-C9B7DA0EDB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11" t="19891" r="15387" b="10028"/>
          <a:stretch/>
        </p:blipFill>
        <p:spPr>
          <a:xfrm>
            <a:off x="8125651" y="1913514"/>
            <a:ext cx="3510947" cy="194012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A2CC336-EB7E-8180-78D7-EA24D4FB94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49" t="15382" r="22676" b="9464"/>
          <a:stretch/>
        </p:blipFill>
        <p:spPr>
          <a:xfrm>
            <a:off x="8691470" y="4009914"/>
            <a:ext cx="3265856" cy="247413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8B11EE7-EB93-A035-BE06-ADF8E4EF3B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943" t="22892" r="14753" b="7209"/>
          <a:stretch/>
        </p:blipFill>
        <p:spPr>
          <a:xfrm>
            <a:off x="5169915" y="4500289"/>
            <a:ext cx="3265856" cy="17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8E0AD-73AD-8DFF-8C91-A3C42880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14D822A9-E78D-F40E-A9BF-85A48A12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Módszertan – eljárások – kognitív kontroll vizsgálatára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883E5476-DD1D-E9F5-E714-D4DBCC755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2400" dirty="0"/>
              <a:t>Nonverbális kísérleti eljárások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b="1" dirty="0"/>
              <a:t>N-back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b="1" dirty="0"/>
              <a:t>Komplex Felidézési Paradigma (</a:t>
            </a:r>
            <a:r>
              <a:rPr lang="hu-HU" sz="2400" b="1" dirty="0" err="1"/>
              <a:t>Baseline</a:t>
            </a:r>
            <a:r>
              <a:rPr lang="hu-HU" sz="2400" b="1" dirty="0"/>
              <a:t>, </a:t>
            </a:r>
            <a:r>
              <a:rPr lang="hu-HU" sz="2400" b="1" dirty="0" err="1"/>
              <a:t>Cue</a:t>
            </a:r>
            <a:r>
              <a:rPr lang="hu-HU" sz="2400" b="1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68F0857-0D53-C9A7-3EE2-FC59B20C2347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17400DC6-C144-1AE0-765F-2FD01161D0A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03785CF3-AEC7-0FE2-EDEF-E99E11DC7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id="{EC84326D-C9FB-4B5D-2DF4-38AE3C5A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1967" r="34250" b="13582"/>
          <a:stretch/>
        </p:blipFill>
        <p:spPr>
          <a:xfrm>
            <a:off x="7251300" y="1813051"/>
            <a:ext cx="4663963" cy="442694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A5E0F3D-E374-5E8A-29B0-6D59AACE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881" y="2990375"/>
            <a:ext cx="5093301" cy="120033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CDAFCF8-846E-DCB2-D1AC-7FC9EBF80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881" y="4424680"/>
            <a:ext cx="5093301" cy="11332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15E39030-2B6E-ACCB-3E85-F8D3F514601F}"/>
              </a:ext>
            </a:extLst>
          </p:cNvPr>
          <p:cNvSpPr/>
          <p:nvPr/>
        </p:nvSpPr>
        <p:spPr>
          <a:xfrm>
            <a:off x="6419441" y="5692720"/>
            <a:ext cx="24789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buNone/>
            </a:pPr>
            <a:r>
              <a:rPr lang="hu-HU" sz="1600" i="1" kern="0" dirty="0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(Marton &amp; Rohár, 2023)</a:t>
            </a:r>
          </a:p>
        </p:txBody>
      </p:sp>
    </p:spTree>
    <p:extLst>
      <p:ext uri="{BB962C8B-B14F-4D97-AF65-F5344CB8AC3E}">
        <p14:creationId xmlns:p14="http://schemas.microsoft.com/office/powerpoint/2010/main" val="103977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6811E-CC27-0BED-CAC7-A220EA583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85079A24-204C-1769-539A-5FF8A390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Módszertan – résztvevők – csoportalakítási nehézségek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58C3CD2A-C909-06FD-0CCC-36441C03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2400" dirty="0"/>
              <a:t>Teljes minta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Összesen </a:t>
            </a:r>
            <a:r>
              <a:rPr lang="hu-HU" sz="2400" b="1" dirty="0"/>
              <a:t>99 fő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Nemi megoszlás: 41 lány, 58 fiú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Életkor: </a:t>
            </a:r>
            <a:r>
              <a:rPr lang="hu-HU" sz="2400" b="1" dirty="0"/>
              <a:t>7;3-12;4 (átlag: 10 szórás: 1,3)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Csoportok: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nyelvfejlődési zavar miatt </a:t>
            </a:r>
          </a:p>
          <a:p>
            <a:pPr marL="201168" lvl="1" indent="0">
              <a:buNone/>
            </a:pPr>
            <a:r>
              <a:rPr lang="hu-HU" sz="2000" dirty="0"/>
              <a:t>sajátos nevelési igényű (</a:t>
            </a:r>
            <a:r>
              <a:rPr lang="hu-HU" sz="2000" b="1" dirty="0"/>
              <a:t>NYFZ</a:t>
            </a:r>
            <a:r>
              <a:rPr lang="hu-HU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nyelvi eltérést mutató </a:t>
            </a:r>
          </a:p>
          <a:p>
            <a:pPr marL="201168" lvl="1" indent="0">
              <a:buNone/>
            </a:pPr>
            <a:r>
              <a:rPr lang="hu-HU" sz="2000" dirty="0"/>
              <a:t>beilleszkedési, tanulási, magatartási nehézséggel küzdő (</a:t>
            </a:r>
            <a:r>
              <a:rPr lang="hu-HU" sz="2000" b="1" dirty="0"/>
              <a:t>BTMN</a:t>
            </a:r>
            <a:r>
              <a:rPr lang="hu-HU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és tipikus fejlődésmenetű tanulók (</a:t>
            </a:r>
            <a:r>
              <a:rPr lang="hu-HU" sz="2000" b="1" dirty="0"/>
              <a:t>TF</a:t>
            </a:r>
            <a:r>
              <a:rPr lang="hu-HU" sz="20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8D57334-DB4A-650E-620B-59B48678E7DE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43080CCB-BF39-4C69-302C-32F11F5C5E6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7017A8F2-A7A0-18FD-D67D-8877B24D2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B71EC7A4-013A-33DB-203D-94385F01E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0657"/>
            <a:ext cx="5135174" cy="3230098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2DA4B881-0245-C018-4817-E2264ED199C6}"/>
              </a:ext>
            </a:extLst>
          </p:cNvPr>
          <p:cNvCxnSpPr>
            <a:cxnSpLocks/>
          </p:cNvCxnSpPr>
          <p:nvPr/>
        </p:nvCxnSpPr>
        <p:spPr>
          <a:xfrm>
            <a:off x="1097280" y="3466145"/>
            <a:ext cx="6550926" cy="24838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EDAE-3E15-0C2F-BE8E-9FBE53CF8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B0BFBDB8-154D-2255-1036-8B74F576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Módszertan – résztvevők – csoportalakítási nehézségek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811AF555-FF0A-286D-3216-20ACA749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7"/>
            <a:ext cx="10027920" cy="41928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2400" dirty="0"/>
              <a:t>A BTMN-csoport tanulóinak jelentős része (</a:t>
            </a:r>
            <a:r>
              <a:rPr lang="hu-HU" sz="2400" b="1" dirty="0"/>
              <a:t>78%</a:t>
            </a:r>
            <a:r>
              <a:rPr lang="hu-HU" sz="2400" dirty="0"/>
              <a:t>) megfelelt a nyelvi zavar kritériumainak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b="1" dirty="0"/>
              <a:t>A BTMN-gyermekek szignifikánsan gyengébben teljesítenek a beszélt nyelv minden vizsgált területén, beleértve 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receptív és expresszív szókincset,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a gyors lexikális hozzáférést,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a fonológiai rövid távú memóriát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és a </a:t>
            </a:r>
            <a:r>
              <a:rPr lang="hu-HU" sz="2400" dirty="0" err="1"/>
              <a:t>morfoszintaktikai</a:t>
            </a:r>
            <a:r>
              <a:rPr lang="hu-HU" sz="2400" dirty="0"/>
              <a:t> feldolgozást is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6067204F-3C88-D1A9-F5E1-B336F8CFEBFC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E21D8F31-F42F-39A5-897C-1C5A6E2406F7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21142C25-EE20-38E0-CCB3-08E85136F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id="{78188130-AAC2-4DB1-E005-8A49A2D8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05" t="24081" r="31185" b="30751"/>
          <a:stretch/>
        </p:blipFill>
        <p:spPr>
          <a:xfrm>
            <a:off x="7362345" y="3172412"/>
            <a:ext cx="4018349" cy="349342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FEADFDA-59A3-5A94-A120-B11144941189}"/>
              </a:ext>
            </a:extLst>
          </p:cNvPr>
          <p:cNvSpPr/>
          <p:nvPr/>
        </p:nvSpPr>
        <p:spPr>
          <a:xfrm>
            <a:off x="1310185" y="5330369"/>
            <a:ext cx="602526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buNone/>
            </a:pPr>
            <a:r>
              <a:rPr lang="hu-HU" sz="1600" i="1" kern="0" dirty="0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(Kas, Rohár &amp; Marton, 2024; Kas </a:t>
            </a:r>
            <a:r>
              <a:rPr lang="hu-HU" sz="1600" i="1" kern="0" dirty="0" err="1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et</a:t>
            </a:r>
            <a:r>
              <a:rPr lang="hu-HU" sz="1600" i="1" kern="0" dirty="0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al., 2024; Kas </a:t>
            </a:r>
            <a:r>
              <a:rPr lang="hu-HU" sz="1600" i="1" kern="0" dirty="0" err="1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et</a:t>
            </a:r>
            <a:r>
              <a:rPr lang="hu-HU" sz="1600" i="1" kern="0" dirty="0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al., </a:t>
            </a:r>
            <a:r>
              <a:rPr lang="hu-HU" sz="1600" i="1" kern="0" dirty="0" err="1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megj.a</a:t>
            </a:r>
            <a:r>
              <a:rPr lang="hu-HU" sz="1600" i="1" kern="0" dirty="0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197646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4. egyéni sém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1668</Words>
  <Application>Microsoft Office PowerPoint</Application>
  <PresentationFormat>Szélesvásznú</PresentationFormat>
  <Paragraphs>163</Paragraphs>
  <Slides>18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Open Sans</vt:lpstr>
      <vt:lpstr>Wingdings</vt:lpstr>
      <vt:lpstr>Retrospektív</vt:lpstr>
      <vt:lpstr>Office-téma</vt:lpstr>
      <vt:lpstr>   Nyelvfejlődési zavart mutató gyermekek nyelvi és kognitív kontroll profil feltárásának jelentősége  a hazai diagnosztikai gyakorlatban  Pedagógiai Szakszolgálatok hete 2025</vt:lpstr>
      <vt:lpstr>Kognitív kontroll</vt:lpstr>
      <vt:lpstr>Kognitív kontroll NYFZ-ben</vt:lpstr>
      <vt:lpstr>Kutatás fő kérdései</vt:lpstr>
      <vt:lpstr>Módszertan – vizsgálat körülményei </vt:lpstr>
      <vt:lpstr>Módszertan – eljárások – nyelvi képességek vizsgálatára</vt:lpstr>
      <vt:lpstr>Módszertan – eljárások – kognitív kontroll vizsgálatára</vt:lpstr>
      <vt:lpstr>Módszertan – résztvevők – csoportalakítási nehézségek</vt:lpstr>
      <vt:lpstr>Módszertan – résztvevők – csoportalakítási nehézségek</vt:lpstr>
      <vt:lpstr>Módszertan – résztvevők</vt:lpstr>
      <vt:lpstr>Néhány eredmény – Nyelvi profil </vt:lpstr>
      <vt:lpstr>Néhány eredmény – Kognitív kontroll profil </vt:lpstr>
      <vt:lpstr>Néhány eredmény – Szocioökonómiai faktor</vt:lpstr>
      <vt:lpstr>Diagnosztikai implikációk</vt:lpstr>
      <vt:lpstr>Köszönetnyilvánítás</vt:lpstr>
      <vt:lpstr>Irodalomjegyzék I.</vt:lpstr>
      <vt:lpstr>Irodalomjegyzék II.</vt:lpstr>
      <vt:lpstr>    Köszönöm szépen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FMPSZ</dc:creator>
  <cp:lastModifiedBy>Nagyné Burka Brigitta</cp:lastModifiedBy>
  <cp:revision>71</cp:revision>
  <dcterms:created xsi:type="dcterms:W3CDTF">2021-02-22T13:05:28Z</dcterms:created>
  <dcterms:modified xsi:type="dcterms:W3CDTF">2025-04-07T09:48:26Z</dcterms:modified>
</cp:coreProperties>
</file>