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9" r:id="rId2"/>
    <p:sldId id="263" r:id="rId3"/>
    <p:sldId id="282" r:id="rId4"/>
    <p:sldId id="287" r:id="rId5"/>
    <p:sldId id="283" r:id="rId6"/>
    <p:sldId id="286" r:id="rId7"/>
    <p:sldId id="285" r:id="rId8"/>
    <p:sldId id="288" r:id="rId9"/>
    <p:sldId id="284" r:id="rId10"/>
    <p:sldId id="281" r:id="rId11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Közepesen sötét stílus 3 – 3. jelölőszín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4C1A8A3-306A-4EB7-A6B1-4F7E0EB9C5D6}" styleName="Közepesen sötét stílus 3 – 5. jelölőszín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5" autoAdjust="0"/>
    <p:restoredTop sz="94660"/>
  </p:normalViewPr>
  <p:slideViewPr>
    <p:cSldViewPr snapToGrid="0">
      <p:cViewPr varScale="1">
        <p:scale>
          <a:sx n="68" d="100"/>
          <a:sy n="68" d="100"/>
        </p:scale>
        <p:origin x="54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E836B-D00F-4FE1-983B-0DAF1522B0C8}" type="datetimeFigureOut">
              <a:rPr lang="hu-HU" smtClean="0"/>
              <a:t>2025. 04. 10.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C56C2-BCA6-44AC-B0DA-82692F51D3EC}" type="slidenum">
              <a:rPr lang="hu-HU" smtClean="0"/>
              <a:t>‹#›</a:t>
            </a:fld>
            <a:endParaRPr lang="hu-H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7325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E836B-D00F-4FE1-983B-0DAF1522B0C8}" type="datetimeFigureOut">
              <a:rPr lang="hu-HU" smtClean="0"/>
              <a:t>2025. 04. 10.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C56C2-BCA6-44AC-B0DA-82692F51D3E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99589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E836B-D00F-4FE1-983B-0DAF1522B0C8}" type="datetimeFigureOut">
              <a:rPr lang="hu-HU" smtClean="0"/>
              <a:t>2025. 04. 10.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C56C2-BCA6-44AC-B0DA-82692F51D3E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957687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E836B-D00F-4FE1-983B-0DAF1522B0C8}" type="datetimeFigureOut">
              <a:rPr lang="hu-HU" smtClean="0"/>
              <a:t>2025. 04. 10.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C56C2-BCA6-44AC-B0DA-82692F51D3E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98049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E836B-D00F-4FE1-983B-0DAF1522B0C8}" type="datetimeFigureOut">
              <a:rPr lang="hu-HU" smtClean="0"/>
              <a:t>2025. 04. 10.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C56C2-BCA6-44AC-B0DA-82692F51D3EC}" type="slidenum">
              <a:rPr lang="hu-HU" smtClean="0"/>
              <a:t>‹#›</a:t>
            </a:fld>
            <a:endParaRPr lang="hu-H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11960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E836B-D00F-4FE1-983B-0DAF1522B0C8}" type="datetimeFigureOut">
              <a:rPr lang="hu-HU" smtClean="0"/>
              <a:t>2025. 04. 10.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C56C2-BCA6-44AC-B0DA-82692F51D3E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85243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E836B-D00F-4FE1-983B-0DAF1522B0C8}" type="datetimeFigureOut">
              <a:rPr lang="hu-HU" smtClean="0"/>
              <a:t>2025. 04. 10.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C56C2-BCA6-44AC-B0DA-82692F51D3E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95589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E836B-D00F-4FE1-983B-0DAF1522B0C8}" type="datetimeFigureOut">
              <a:rPr lang="hu-HU" smtClean="0"/>
              <a:t>2025. 04. 10.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C56C2-BCA6-44AC-B0DA-82692F51D3E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73686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E836B-D00F-4FE1-983B-0DAF1522B0C8}" type="datetimeFigureOut">
              <a:rPr lang="hu-HU" smtClean="0"/>
              <a:t>2025. 04. 10.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C56C2-BCA6-44AC-B0DA-82692F51D3E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124028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59FE836B-D00F-4FE1-983B-0DAF1522B0C8}" type="datetimeFigureOut">
              <a:rPr lang="hu-HU" smtClean="0"/>
              <a:t>2025. 04. 10.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F8C56C2-BCA6-44AC-B0DA-82692F51D3E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552836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E836B-D00F-4FE1-983B-0DAF1522B0C8}" type="datetimeFigureOut">
              <a:rPr lang="hu-HU" smtClean="0"/>
              <a:t>2025. 04. 10.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C56C2-BCA6-44AC-B0DA-82692F51D3E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68657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9FE836B-D00F-4FE1-983B-0DAF1522B0C8}" type="datetimeFigureOut">
              <a:rPr lang="hu-HU" smtClean="0"/>
              <a:t>2025. 04. 10.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0F8C56C2-BCA6-44AC-B0DA-82692F51D3EC}" type="slidenum">
              <a:rPr lang="hu-HU" smtClean="0"/>
              <a:t>‹#›</a:t>
            </a:fld>
            <a:endParaRPr lang="hu-H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6391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gyerekszoba.hu/csalad/x-y-z-alfa-milyen-generaciok-elnek-ma-egyutt/" TargetMode="External"/><Relationship Id="rId7" Type="http://schemas.openxmlformats.org/officeDocument/2006/relationships/hyperlink" Target="https://www.bing.com/newtabredir?url=https://www.vectorstock.com/royalty-free-vector/baby-boomers-generation-composition-vector-47301561" TargetMode="External"/><Relationship Id="rId2" Type="http://schemas.openxmlformats.org/officeDocument/2006/relationships/hyperlink" Target="https://generaciok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ruender.de/hr-office/generation-z-staerken-und-schwaechen/" TargetMode="External"/><Relationship Id="rId5" Type="http://schemas.openxmlformats.org/officeDocument/2006/relationships/hyperlink" Target="https://www.practicweb.com/2016/04/generation-y.html" TargetMode="External"/><Relationship Id="rId4" Type="http://schemas.openxmlformats.org/officeDocument/2006/relationships/hyperlink" Target="https://www.theepochtimes.com/us/gen-x-turns-50-were-doing-well-thanks-for-asking-1925959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815548" y="3566255"/>
            <a:ext cx="8560904" cy="1053453"/>
          </a:xfrm>
        </p:spPr>
        <p:txBody>
          <a:bodyPr>
            <a:normAutofit fontScale="90000"/>
          </a:bodyPr>
          <a:lstStyle/>
          <a:p>
            <a:pPr algn="ctr"/>
            <a:r>
              <a:rPr lang="hu-HU" sz="3200" b="1" cap="small" dirty="0"/>
              <a:t/>
            </a:r>
            <a:br>
              <a:rPr lang="hu-HU" sz="3200" b="1" cap="small" dirty="0"/>
            </a:br>
            <a:r>
              <a:rPr lang="hu-HU" sz="3200" b="1" cap="small" dirty="0"/>
              <a:t/>
            </a:r>
            <a:br>
              <a:rPr lang="hu-HU" sz="3200" b="1" cap="small" dirty="0"/>
            </a:br>
            <a:r>
              <a:rPr lang="hu-HU" sz="3200" b="1" cap="small" dirty="0"/>
              <a:t/>
            </a:r>
            <a:br>
              <a:rPr lang="hu-HU" sz="3200" b="1" cap="small" dirty="0"/>
            </a:br>
            <a:r>
              <a:rPr lang="hu-HU" sz="3200" dirty="0"/>
              <a:t>Generációs különbségek hatása a gyermeknevelésre napjainkban</a:t>
            </a:r>
            <a:r>
              <a:rPr lang="hu-HU" sz="3200" b="1" cap="small" dirty="0"/>
              <a:t/>
            </a:r>
            <a:br>
              <a:rPr lang="hu-HU" sz="3200" b="1" cap="small" dirty="0"/>
            </a:br>
            <a:endParaRPr lang="hu-HU" sz="2000" b="1" cap="small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784985" y="4812378"/>
            <a:ext cx="8622030" cy="1346882"/>
          </a:xfrm>
        </p:spPr>
        <p:txBody>
          <a:bodyPr>
            <a:normAutofit fontScale="62500" lnSpcReduction="20000"/>
          </a:bodyPr>
          <a:lstStyle/>
          <a:p>
            <a:pPr algn="ctr"/>
            <a:r>
              <a:rPr lang="hu-HU" sz="2800" dirty="0"/>
              <a:t>Ódorné </a:t>
            </a:r>
            <a:r>
              <a:rPr lang="hu-HU" sz="2800" dirty="0" err="1"/>
              <a:t>Schieber</a:t>
            </a:r>
            <a:r>
              <a:rPr lang="hu-HU" sz="2800" dirty="0"/>
              <a:t> Tímea</a:t>
            </a:r>
          </a:p>
          <a:p>
            <a:pPr algn="ctr"/>
            <a:r>
              <a:rPr lang="hu-HU" sz="2800" dirty="0"/>
              <a:t>Tanácsadó szakpszichológus, FMPSZ Móri Tagintézménye</a:t>
            </a:r>
          </a:p>
          <a:p>
            <a:pPr algn="ctr"/>
            <a:r>
              <a:rPr lang="hu-HU" sz="2000" dirty="0">
                <a:solidFill>
                  <a:schemeClr val="tx1"/>
                </a:solidFill>
              </a:rPr>
              <a:t>Pedagógiai Szakszolgálatok Hete 2025</a:t>
            </a:r>
          </a:p>
          <a:p>
            <a:pPr algn="ctr"/>
            <a:r>
              <a:rPr lang="hu-HU" sz="2000" dirty="0">
                <a:solidFill>
                  <a:schemeClr val="tx1"/>
                </a:solidFill>
              </a:rPr>
              <a:t>2025. Április 11.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17443" cy="3395766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  <p:grpSp>
        <p:nvGrpSpPr>
          <p:cNvPr id="6" name="Csoportba foglalás 5">
            <a:extLst>
              <a:ext uri="{FF2B5EF4-FFF2-40B4-BE49-F238E27FC236}">
                <a16:creationId xmlns:a16="http://schemas.microsoft.com/office/drawing/2014/main" id="{FF441DE2-ECB8-490D-ABD2-EBCE7D91A462}"/>
              </a:ext>
            </a:extLst>
          </p:cNvPr>
          <p:cNvGrpSpPr/>
          <p:nvPr/>
        </p:nvGrpSpPr>
        <p:grpSpPr>
          <a:xfrm>
            <a:off x="522732" y="5677281"/>
            <a:ext cx="2002536" cy="852678"/>
            <a:chOff x="483679" y="4937577"/>
            <a:chExt cx="2002536" cy="852678"/>
          </a:xfrm>
        </p:grpSpPr>
        <p:sp>
          <p:nvSpPr>
            <p:cNvPr id="7" name="Téglalap 6">
              <a:extLst>
                <a:ext uri="{FF2B5EF4-FFF2-40B4-BE49-F238E27FC236}">
                  <a16:creationId xmlns:a16="http://schemas.microsoft.com/office/drawing/2014/main" id="{1B1F485D-D774-4965-A0F1-A21715DB135D}"/>
                </a:ext>
              </a:extLst>
            </p:cNvPr>
            <p:cNvSpPr/>
            <p:nvPr/>
          </p:nvSpPr>
          <p:spPr>
            <a:xfrm>
              <a:off x="483679" y="4937577"/>
              <a:ext cx="2002536" cy="852678"/>
            </a:xfrm>
            <a:prstGeom prst="rect">
              <a:avLst/>
            </a:prstGeom>
            <a:solidFill>
              <a:schemeClr val="bg1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pic>
          <p:nvPicPr>
            <p:cNvPr id="8" name="Kép 7">
              <a:extLst>
                <a:ext uri="{FF2B5EF4-FFF2-40B4-BE49-F238E27FC236}">
                  <a16:creationId xmlns:a16="http://schemas.microsoft.com/office/drawing/2014/main" id="{8625F7A2-6F61-49D1-9A9F-B608CAEF7C9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6829" y="5108066"/>
              <a:ext cx="1876235" cy="5117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2313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828269" y="4453339"/>
            <a:ext cx="8560904" cy="1053453"/>
          </a:xfrm>
        </p:spPr>
        <p:txBody>
          <a:bodyPr>
            <a:normAutofit fontScale="90000"/>
          </a:bodyPr>
          <a:lstStyle/>
          <a:p>
            <a:pPr algn="ctr"/>
            <a:r>
              <a:rPr lang="hu-HU" sz="3200" b="1" cap="small" dirty="0"/>
              <a:t/>
            </a:r>
            <a:br>
              <a:rPr lang="hu-HU" sz="3200" b="1" cap="small" dirty="0"/>
            </a:br>
            <a:r>
              <a:rPr lang="hu-HU" sz="3200" b="1" cap="small" dirty="0"/>
              <a:t/>
            </a:r>
            <a:br>
              <a:rPr lang="hu-HU" sz="3200" b="1" cap="small" dirty="0"/>
            </a:br>
            <a:r>
              <a:rPr lang="hu-HU" sz="3200" b="1" cap="small" dirty="0"/>
              <a:t/>
            </a:r>
            <a:br>
              <a:rPr lang="hu-HU" sz="3200" b="1" cap="small" dirty="0"/>
            </a:br>
            <a:r>
              <a:rPr lang="hu-HU" sz="3200" b="1" cap="small" dirty="0"/>
              <a:t/>
            </a:r>
            <a:br>
              <a:rPr lang="hu-HU" sz="3200" b="1" cap="small" dirty="0"/>
            </a:br>
            <a:r>
              <a:rPr lang="hu-HU" sz="4900" cap="small" dirty="0"/>
              <a:t>Köszönöm szépen a figyelmet!</a:t>
            </a:r>
            <a:r>
              <a:rPr lang="hu-HU" sz="3200" b="1" cap="small" dirty="0"/>
              <a:t/>
            </a:r>
            <a:br>
              <a:rPr lang="hu-HU" sz="3200" b="1" cap="small" dirty="0"/>
            </a:br>
            <a:endParaRPr lang="hu-HU" sz="2000" b="1" cap="small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17443" cy="3395766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  <p:grpSp>
        <p:nvGrpSpPr>
          <p:cNvPr id="6" name="Csoportba foglalás 5">
            <a:extLst>
              <a:ext uri="{FF2B5EF4-FFF2-40B4-BE49-F238E27FC236}">
                <a16:creationId xmlns:a16="http://schemas.microsoft.com/office/drawing/2014/main" id="{FF441DE2-ECB8-490D-ABD2-EBCE7D91A462}"/>
              </a:ext>
            </a:extLst>
          </p:cNvPr>
          <p:cNvGrpSpPr/>
          <p:nvPr/>
        </p:nvGrpSpPr>
        <p:grpSpPr>
          <a:xfrm>
            <a:off x="522732" y="5677281"/>
            <a:ext cx="2002536" cy="852678"/>
            <a:chOff x="483679" y="4937577"/>
            <a:chExt cx="2002536" cy="852678"/>
          </a:xfrm>
        </p:grpSpPr>
        <p:sp>
          <p:nvSpPr>
            <p:cNvPr id="7" name="Téglalap 6">
              <a:extLst>
                <a:ext uri="{FF2B5EF4-FFF2-40B4-BE49-F238E27FC236}">
                  <a16:creationId xmlns:a16="http://schemas.microsoft.com/office/drawing/2014/main" id="{1B1F485D-D774-4965-A0F1-A21715DB135D}"/>
                </a:ext>
              </a:extLst>
            </p:cNvPr>
            <p:cNvSpPr/>
            <p:nvPr/>
          </p:nvSpPr>
          <p:spPr>
            <a:xfrm>
              <a:off x="483679" y="4937577"/>
              <a:ext cx="2002536" cy="852678"/>
            </a:xfrm>
            <a:prstGeom prst="rect">
              <a:avLst/>
            </a:prstGeom>
            <a:solidFill>
              <a:schemeClr val="bg1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pic>
          <p:nvPicPr>
            <p:cNvPr id="8" name="Kép 7">
              <a:extLst>
                <a:ext uri="{FF2B5EF4-FFF2-40B4-BE49-F238E27FC236}">
                  <a16:creationId xmlns:a16="http://schemas.microsoft.com/office/drawing/2014/main" id="{8625F7A2-6F61-49D1-9A9F-B608CAEF7C9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6829" y="5108066"/>
              <a:ext cx="1876235" cy="5117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779687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ím 9">
            <a:extLst>
              <a:ext uri="{FF2B5EF4-FFF2-40B4-BE49-F238E27FC236}">
                <a16:creationId xmlns:a16="http://schemas.microsoft.com/office/drawing/2014/main" id="{E38A588F-05B2-4F12-9CE7-5F07F7498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487990"/>
            <a:ext cx="10058400" cy="778872"/>
          </a:xfrm>
        </p:spPr>
        <p:txBody>
          <a:bodyPr>
            <a:normAutofit/>
          </a:bodyPr>
          <a:lstStyle/>
          <a:p>
            <a:r>
              <a:rPr lang="hu-HU" sz="3600" b="1" dirty="0"/>
              <a:t>Ma Magyarországon hat generáció él</a:t>
            </a:r>
            <a:endParaRPr lang="hu-HU" sz="3600" dirty="0"/>
          </a:p>
        </p:txBody>
      </p:sp>
      <p:sp>
        <p:nvSpPr>
          <p:cNvPr id="11" name="Tartalom helye 10">
            <a:extLst>
              <a:ext uri="{FF2B5EF4-FFF2-40B4-BE49-F238E27FC236}">
                <a16:creationId xmlns:a16="http://schemas.microsoft.com/office/drawing/2014/main" id="{9163737D-B2E5-4BFC-B929-0EF92FBB47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757238"/>
            <a:ext cx="10058400" cy="4111856"/>
          </a:xfrm>
        </p:spPr>
        <p:txBody>
          <a:bodyPr/>
          <a:lstStyle/>
          <a:p>
            <a:pPr fontAlgn="base">
              <a:buBlip>
                <a:blip r:embed="rId2">
                  <a:extLst>
                    <a:ext uri="{96DAC541-7B7A-43D3-8B79-37D633B846F1}">
                      <asvg:svgBlip xmlns:asvg="http://schemas.microsoft.com/office/drawing/2016/SVG/main" xmlns="" r:embed="rId3"/>
                    </a:ext>
                  </a:extLst>
                </a:blip>
              </a:buBlip>
            </a:pPr>
            <a:r>
              <a:rPr lang="hu-HU" sz="3200" b="1" dirty="0"/>
              <a:t>Alfa (2010-)</a:t>
            </a:r>
          </a:p>
          <a:p>
            <a:pPr fontAlgn="base">
              <a:buBlip>
                <a:blip r:embed="rId2">
                  <a:extLst>
                    <a:ext uri="{96DAC541-7B7A-43D3-8B79-37D633B846F1}">
                      <asvg:svgBlip xmlns:asvg="http://schemas.microsoft.com/office/drawing/2016/SVG/main" xmlns="" r:embed="rId3"/>
                    </a:ext>
                  </a:extLst>
                </a:blip>
              </a:buBlip>
            </a:pPr>
            <a:r>
              <a:rPr lang="hu-HU" sz="3200" b="1" dirty="0"/>
              <a:t>Z generáció (1996-2010)</a:t>
            </a:r>
          </a:p>
          <a:p>
            <a:pPr fontAlgn="base">
              <a:buBlip>
                <a:blip r:embed="rId2">
                  <a:extLst>
                    <a:ext uri="{96DAC541-7B7A-43D3-8B79-37D633B846F1}">
                      <asvg:svgBlip xmlns:asvg="http://schemas.microsoft.com/office/drawing/2016/SVG/main" xmlns="" r:embed="rId3"/>
                    </a:ext>
                  </a:extLst>
                </a:blip>
              </a:buBlip>
            </a:pPr>
            <a:r>
              <a:rPr lang="hu-HU" sz="3200" b="1" dirty="0"/>
              <a:t>Y generáció (1981-1995)</a:t>
            </a:r>
          </a:p>
          <a:p>
            <a:pPr fontAlgn="base">
              <a:buBlip>
                <a:blip r:embed="rId2">
                  <a:extLst>
                    <a:ext uri="{96DAC541-7B7A-43D3-8B79-37D633B846F1}">
                      <asvg:svgBlip xmlns:asvg="http://schemas.microsoft.com/office/drawing/2016/SVG/main" xmlns="" r:embed="rId3"/>
                    </a:ext>
                  </a:extLst>
                </a:blip>
              </a:buBlip>
            </a:pPr>
            <a:r>
              <a:rPr lang="hu-HU" sz="3200" b="1" dirty="0"/>
              <a:t>X generáció (1965-1980)</a:t>
            </a:r>
          </a:p>
          <a:p>
            <a:pPr fontAlgn="base">
              <a:buBlip>
                <a:blip r:embed="rId2">
                  <a:extLst>
                    <a:ext uri="{96DAC541-7B7A-43D3-8B79-37D633B846F1}">
                      <asvg:svgBlip xmlns:asvg="http://schemas.microsoft.com/office/drawing/2016/SVG/main" xmlns="" r:embed="rId3"/>
                    </a:ext>
                  </a:extLst>
                </a:blip>
              </a:buBlip>
            </a:pPr>
            <a:r>
              <a:rPr lang="hu-HU" sz="3200" b="1" dirty="0"/>
              <a:t>Baby </a:t>
            </a:r>
            <a:r>
              <a:rPr lang="hu-HU" sz="3200" b="1" dirty="0" err="1"/>
              <a:t>Boomer</a:t>
            </a:r>
            <a:r>
              <a:rPr lang="hu-HU" sz="3200" b="1" dirty="0"/>
              <a:t> (1946-1964)</a:t>
            </a:r>
          </a:p>
          <a:p>
            <a:pPr fontAlgn="base">
              <a:buBlip>
                <a:blip r:embed="rId2">
                  <a:extLst>
                    <a:ext uri="{96DAC541-7B7A-43D3-8B79-37D633B846F1}">
                      <asvg:svgBlip xmlns:asvg="http://schemas.microsoft.com/office/drawing/2016/SVG/main" xmlns="" r:embed="rId3"/>
                    </a:ext>
                  </a:extLst>
                </a:blip>
              </a:buBlip>
            </a:pPr>
            <a:r>
              <a:rPr lang="hu-HU" sz="3200" b="1" dirty="0"/>
              <a:t>Veterán (1945 és előtte születettek)</a:t>
            </a:r>
          </a:p>
          <a:p>
            <a:endParaRPr lang="hu-HU" dirty="0"/>
          </a:p>
        </p:txBody>
      </p:sp>
      <p:grpSp>
        <p:nvGrpSpPr>
          <p:cNvPr id="5" name="Csoportba foglalás 4">
            <a:extLst>
              <a:ext uri="{FF2B5EF4-FFF2-40B4-BE49-F238E27FC236}">
                <a16:creationId xmlns:a16="http://schemas.microsoft.com/office/drawing/2014/main" id="{5F4BAC77-FEDD-4893-A275-C6855AAD8FE6}"/>
              </a:ext>
            </a:extLst>
          </p:cNvPr>
          <p:cNvGrpSpPr/>
          <p:nvPr/>
        </p:nvGrpSpPr>
        <p:grpSpPr>
          <a:xfrm>
            <a:off x="522732" y="5677281"/>
            <a:ext cx="2002536" cy="852678"/>
            <a:chOff x="483679" y="4937577"/>
            <a:chExt cx="2002536" cy="852678"/>
          </a:xfrm>
        </p:grpSpPr>
        <p:sp>
          <p:nvSpPr>
            <p:cNvPr id="6" name="Téglalap 5">
              <a:extLst>
                <a:ext uri="{FF2B5EF4-FFF2-40B4-BE49-F238E27FC236}">
                  <a16:creationId xmlns:a16="http://schemas.microsoft.com/office/drawing/2014/main" id="{342D56AC-2B3C-433F-A2AB-C22C69FC8056}"/>
                </a:ext>
              </a:extLst>
            </p:cNvPr>
            <p:cNvSpPr/>
            <p:nvPr/>
          </p:nvSpPr>
          <p:spPr>
            <a:xfrm>
              <a:off x="483679" y="4937577"/>
              <a:ext cx="2002536" cy="852678"/>
            </a:xfrm>
            <a:prstGeom prst="rect">
              <a:avLst/>
            </a:prstGeom>
            <a:solidFill>
              <a:schemeClr val="bg1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pic>
          <p:nvPicPr>
            <p:cNvPr id="7" name="Kép 6">
              <a:extLst>
                <a:ext uri="{FF2B5EF4-FFF2-40B4-BE49-F238E27FC236}">
                  <a16:creationId xmlns:a16="http://schemas.microsoft.com/office/drawing/2014/main" id="{943D441B-162D-4B59-B0E2-9B4667C92EE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6829" y="5108066"/>
              <a:ext cx="1876235" cy="511700"/>
            </a:xfrm>
            <a:prstGeom prst="rect">
              <a:avLst/>
            </a:prstGeom>
          </p:spPr>
        </p:pic>
      </p:grpSp>
      <p:pic>
        <p:nvPicPr>
          <p:cNvPr id="2" name="Kép 1">
            <a:extLst>
              <a:ext uri="{FF2B5EF4-FFF2-40B4-BE49-F238E27FC236}">
                <a16:creationId xmlns:a16="http://schemas.microsoft.com/office/drawing/2014/main" id="{158DA8BF-3582-4267-8DEB-EEFCF73B1E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1908698"/>
            <a:ext cx="5200867" cy="2742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816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Jelenleg gyermeket nevelő generációk jellemzői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1097277" y="1845734"/>
            <a:ext cx="10381549" cy="4023360"/>
          </a:xfrm>
        </p:spPr>
        <p:txBody>
          <a:bodyPr>
            <a:normAutofit fontScale="92500" lnSpcReduction="10000"/>
          </a:bodyPr>
          <a:lstStyle/>
          <a:p>
            <a:pPr marL="0" indent="0" algn="ctr" fontAlgn="base">
              <a:buNone/>
            </a:pPr>
            <a:r>
              <a:rPr lang="hu-HU" sz="2800" b="1" dirty="0">
                <a:solidFill>
                  <a:srgbClr val="7030A0"/>
                </a:solidFill>
                <a:latin typeface="Tw Cen MT" panose="020B0602020104020603" pitchFamily="34" charset="-18"/>
              </a:rPr>
              <a:t>Baby </a:t>
            </a:r>
            <a:r>
              <a:rPr lang="hu-HU" sz="2800" b="1" dirty="0" err="1">
                <a:solidFill>
                  <a:srgbClr val="7030A0"/>
                </a:solidFill>
                <a:latin typeface="Tw Cen MT" panose="020B0602020104020603" pitchFamily="34" charset="-18"/>
              </a:rPr>
              <a:t>Boomer</a:t>
            </a:r>
            <a:r>
              <a:rPr lang="hu-HU" sz="2800" b="1" dirty="0">
                <a:solidFill>
                  <a:srgbClr val="7030A0"/>
                </a:solidFill>
                <a:latin typeface="Tw Cen MT" panose="020B0602020104020603" pitchFamily="34" charset="-18"/>
              </a:rPr>
              <a:t> (1946-1964)</a:t>
            </a:r>
          </a:p>
          <a:p>
            <a:pPr marL="0" indent="0" algn="ctr" fontAlgn="base">
              <a:buNone/>
            </a:pPr>
            <a:endParaRPr lang="hu-HU" sz="2800" b="1" dirty="0">
              <a:latin typeface="Tw Cen MT" panose="020B0602020104020603" pitchFamily="34" charset="-18"/>
            </a:endParaRPr>
          </a:p>
          <a:p>
            <a:pPr lvl="4" fontAlgn="base">
              <a:buFont typeface="Wingdings" panose="05000000000000000000" pitchFamily="2" charset="2"/>
              <a:buChar char="v"/>
            </a:pPr>
            <a:r>
              <a:rPr lang="hu-HU" sz="2000" dirty="0"/>
              <a:t>2 keresős modell megjelenik</a:t>
            </a:r>
          </a:p>
          <a:p>
            <a:pPr lvl="4" fontAlgn="base">
              <a:buFont typeface="Wingdings" panose="05000000000000000000" pitchFamily="2" charset="2"/>
              <a:buChar char="v"/>
            </a:pPr>
            <a:r>
              <a:rPr lang="hu-HU" sz="2000" dirty="0"/>
              <a:t>,,</a:t>
            </a:r>
            <a:r>
              <a:rPr lang="hu-HU" sz="2000" dirty="0" err="1"/>
              <a:t>lightosabb</a:t>
            </a:r>
            <a:r>
              <a:rPr lang="hu-HU" sz="2000" dirty="0"/>
              <a:t>” szülői szerepek</a:t>
            </a:r>
          </a:p>
          <a:p>
            <a:pPr lvl="4" fontAlgn="base">
              <a:buFont typeface="Wingdings" panose="05000000000000000000" pitchFamily="2" charset="2"/>
              <a:buChar char="v"/>
            </a:pPr>
            <a:r>
              <a:rPr lang="hu-HU" sz="2000" dirty="0"/>
              <a:t>tekintélyelvűség</a:t>
            </a:r>
          </a:p>
          <a:p>
            <a:pPr lvl="4" fontAlgn="base">
              <a:buFont typeface="Wingdings" panose="05000000000000000000" pitchFamily="2" charset="2"/>
              <a:buChar char="v"/>
            </a:pPr>
            <a:r>
              <a:rPr lang="hu-HU" sz="2000" dirty="0" err="1"/>
              <a:t>szüleiket</a:t>
            </a:r>
            <a:r>
              <a:rPr lang="hu-HU" sz="2000" dirty="0"/>
              <a:t> magázták, gyermekeik tegezték őket</a:t>
            </a:r>
          </a:p>
          <a:p>
            <a:pPr lvl="4" fontAlgn="base">
              <a:buFont typeface="Wingdings" panose="05000000000000000000" pitchFamily="2" charset="2"/>
              <a:buChar char="v"/>
            </a:pPr>
            <a:r>
              <a:rPr lang="hu-HU" sz="2000" dirty="0"/>
              <a:t>már omladozik a régi világrend</a:t>
            </a:r>
          </a:p>
          <a:p>
            <a:pPr lvl="4" fontAlgn="base">
              <a:buFont typeface="Wingdings" panose="05000000000000000000" pitchFamily="2" charset="2"/>
              <a:buChar char="v"/>
            </a:pPr>
            <a:r>
              <a:rPr lang="hu-HU" sz="2000" dirty="0"/>
              <a:t>szocialista fogyasztói társadalom kezdete</a:t>
            </a:r>
          </a:p>
          <a:p>
            <a:pPr lvl="4" fontAlgn="base">
              <a:buFont typeface="Wingdings" panose="05000000000000000000" pitchFamily="2" charset="2"/>
              <a:buChar char="v"/>
            </a:pPr>
            <a:r>
              <a:rPr lang="hu-HU" sz="2000" dirty="0"/>
              <a:t>az életet nem csak túlélni hanem megélni kell</a:t>
            </a:r>
          </a:p>
          <a:p>
            <a:pPr lvl="4" fontAlgn="base">
              <a:buFont typeface="Wingdings" panose="05000000000000000000" pitchFamily="2" charset="2"/>
              <a:buChar char="v"/>
            </a:pPr>
            <a:r>
              <a:rPr lang="hu-HU" sz="2000" dirty="0"/>
              <a:t>szeretet etetés</a:t>
            </a:r>
          </a:p>
          <a:p>
            <a:pPr lvl="4" fontAlgn="base">
              <a:buFont typeface="Wingdings" panose="05000000000000000000" pitchFamily="2" charset="2"/>
              <a:buChar char="v"/>
            </a:pPr>
            <a:r>
              <a:rPr lang="hu-HU" sz="2000" dirty="0"/>
              <a:t>felnőttorientált világ</a:t>
            </a:r>
          </a:p>
          <a:p>
            <a:pPr marL="749808" lvl="4" indent="0" fontAlgn="base">
              <a:buNone/>
            </a:pPr>
            <a:endParaRPr lang="hu-HU" b="1" dirty="0"/>
          </a:p>
          <a:p>
            <a:pPr marL="0" indent="0" fontAlgn="base">
              <a:buNone/>
            </a:pPr>
            <a:endParaRPr lang="hu-HU" b="1" dirty="0"/>
          </a:p>
          <a:p>
            <a:pPr marL="0" indent="0">
              <a:buNone/>
            </a:pPr>
            <a:endParaRPr lang="hu-HU" dirty="0"/>
          </a:p>
        </p:txBody>
      </p:sp>
      <p:grpSp>
        <p:nvGrpSpPr>
          <p:cNvPr id="6" name="Csoportba foglalás 5">
            <a:extLst>
              <a:ext uri="{FF2B5EF4-FFF2-40B4-BE49-F238E27FC236}">
                <a16:creationId xmlns:a16="http://schemas.microsoft.com/office/drawing/2014/main" id="{5F4BAC77-FEDD-4893-A275-C6855AAD8FE6}"/>
              </a:ext>
            </a:extLst>
          </p:cNvPr>
          <p:cNvGrpSpPr/>
          <p:nvPr/>
        </p:nvGrpSpPr>
        <p:grpSpPr>
          <a:xfrm>
            <a:off x="522732" y="5677281"/>
            <a:ext cx="2002536" cy="852678"/>
            <a:chOff x="483679" y="4937577"/>
            <a:chExt cx="2002536" cy="852678"/>
          </a:xfrm>
        </p:grpSpPr>
        <p:sp>
          <p:nvSpPr>
            <p:cNvPr id="7" name="Téglalap 6">
              <a:extLst>
                <a:ext uri="{FF2B5EF4-FFF2-40B4-BE49-F238E27FC236}">
                  <a16:creationId xmlns:a16="http://schemas.microsoft.com/office/drawing/2014/main" id="{342D56AC-2B3C-433F-A2AB-C22C69FC8056}"/>
                </a:ext>
              </a:extLst>
            </p:cNvPr>
            <p:cNvSpPr/>
            <p:nvPr/>
          </p:nvSpPr>
          <p:spPr>
            <a:xfrm>
              <a:off x="483679" y="4937577"/>
              <a:ext cx="2002536" cy="852678"/>
            </a:xfrm>
            <a:prstGeom prst="rect">
              <a:avLst/>
            </a:prstGeom>
            <a:solidFill>
              <a:schemeClr val="bg1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pic>
          <p:nvPicPr>
            <p:cNvPr id="8" name="Kép 7">
              <a:extLst>
                <a:ext uri="{FF2B5EF4-FFF2-40B4-BE49-F238E27FC236}">
                  <a16:creationId xmlns:a16="http://schemas.microsoft.com/office/drawing/2014/main" id="{943D441B-162D-4B59-B0E2-9B4667C92EE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6829" y="5108066"/>
              <a:ext cx="1876235" cy="511700"/>
            </a:xfrm>
            <a:prstGeom prst="rect">
              <a:avLst/>
            </a:prstGeom>
          </p:spPr>
        </p:pic>
      </p:grpSp>
      <p:pic>
        <p:nvPicPr>
          <p:cNvPr id="9" name="Kép 8">
            <a:extLst>
              <a:ext uri="{FF2B5EF4-FFF2-40B4-BE49-F238E27FC236}">
                <a16:creationId xmlns:a16="http://schemas.microsoft.com/office/drawing/2014/main" id="{B97D828A-95F3-4D49-875A-1E89E887D0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3326" y="2165079"/>
            <a:ext cx="4635500" cy="311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82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10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3000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0"/>
                            </p:stCondLst>
                            <p:childTnLst>
                              <p:par>
                                <p:cTn id="59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7000"/>
                            </p:stCondLst>
                            <p:childTnLst>
                              <p:par>
                                <p:cTn id="65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BAD4FC7-2646-42D1-8542-F46E7E7341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Jelenleg gyermeket nevelő generációk jellemzői</a:t>
            </a:r>
          </a:p>
        </p:txBody>
      </p:sp>
      <p:sp>
        <p:nvSpPr>
          <p:cNvPr id="3" name="Téglalap 2">
            <a:extLst>
              <a:ext uri="{FF2B5EF4-FFF2-40B4-BE49-F238E27FC236}">
                <a16:creationId xmlns:a16="http://schemas.microsoft.com/office/drawing/2014/main" id="{94FC89E4-7260-4ECB-97F5-84545ECA668E}"/>
              </a:ext>
            </a:extLst>
          </p:cNvPr>
          <p:cNvSpPr/>
          <p:nvPr/>
        </p:nvSpPr>
        <p:spPr>
          <a:xfrm>
            <a:off x="239698" y="1781750"/>
            <a:ext cx="11709646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hu-HU" sz="2800" b="1" dirty="0">
                <a:solidFill>
                  <a:srgbClr val="7030A0"/>
                </a:solidFill>
              </a:rPr>
              <a:t>X generáció (1965-1979)</a:t>
            </a:r>
          </a:p>
          <a:p>
            <a:pPr fontAlgn="base"/>
            <a:endParaRPr lang="hu-HU" sz="2000" dirty="0"/>
          </a:p>
          <a:p>
            <a:pPr marL="285750" indent="-285750" fontAlgn="base">
              <a:buFont typeface="Wingdings" panose="05000000000000000000" pitchFamily="2" charset="2"/>
              <a:buChar char="v"/>
            </a:pPr>
            <a:r>
              <a:rPr lang="hu-HU" sz="2000" dirty="0"/>
              <a:t>kulcsos gyerekek</a:t>
            </a:r>
            <a:r>
              <a:rPr lang="hu-HU" sz="2000" dirty="0">
                <a:sym typeface="Wingdings" panose="05000000000000000000" pitchFamily="2" charset="2"/>
              </a:rPr>
              <a:t>, </a:t>
            </a:r>
            <a:r>
              <a:rPr lang="hu-HU" sz="2000" dirty="0"/>
              <a:t>magára hagyott generáció</a:t>
            </a:r>
            <a:endParaRPr lang="hu-HU" sz="2000" dirty="0">
              <a:sym typeface="Wingdings" panose="05000000000000000000" pitchFamily="2" charset="2"/>
            </a:endParaRPr>
          </a:p>
          <a:p>
            <a:pPr marL="285750" indent="-285750" fontAlgn="base">
              <a:buFont typeface="Wingdings" panose="05000000000000000000" pitchFamily="2" charset="2"/>
              <a:buChar char="v"/>
            </a:pPr>
            <a:r>
              <a:rPr lang="hu-HU" sz="2000" dirty="0">
                <a:sym typeface="Wingdings" panose="05000000000000000000" pitchFamily="2" charset="2"/>
              </a:rPr>
              <a:t>kortársorientált társadalom</a:t>
            </a:r>
          </a:p>
          <a:p>
            <a:pPr marL="285750" indent="-285750" fontAlgn="base">
              <a:buFont typeface="Wingdings" panose="05000000000000000000" pitchFamily="2" charset="2"/>
              <a:buChar char="v"/>
            </a:pPr>
            <a:r>
              <a:rPr lang="hu-HU" sz="2000" dirty="0"/>
              <a:t>érzelmeiket nem tudják kezelni </a:t>
            </a:r>
            <a:r>
              <a:rPr lang="hu-HU" sz="2000" dirty="0">
                <a:sym typeface="Wingdings" panose="05000000000000000000" pitchFamily="2" charset="2"/>
              </a:rPr>
              <a:t> inkább elnyomják</a:t>
            </a:r>
          </a:p>
          <a:p>
            <a:pPr marL="285750" indent="-285750" fontAlgn="base">
              <a:buFont typeface="Wingdings" panose="05000000000000000000" pitchFamily="2" charset="2"/>
              <a:buChar char="v"/>
            </a:pPr>
            <a:r>
              <a:rPr lang="hu-HU" sz="2000" dirty="0">
                <a:sym typeface="Wingdings" panose="05000000000000000000" pitchFamily="2" charset="2"/>
              </a:rPr>
              <a:t>kompenzálnak, megengedik az érzelmeket fiaiknak</a:t>
            </a:r>
          </a:p>
          <a:p>
            <a:pPr marL="285750" indent="-285750" fontAlgn="base">
              <a:buFont typeface="Wingdings" panose="05000000000000000000" pitchFamily="2" charset="2"/>
              <a:buChar char="v"/>
            </a:pPr>
            <a:r>
              <a:rPr lang="hu-HU" sz="2000" dirty="0">
                <a:sym typeface="Wingdings" panose="05000000000000000000" pitchFamily="2" charset="2"/>
              </a:rPr>
              <a:t>tudatos szülői jelenlét</a:t>
            </a:r>
          </a:p>
          <a:p>
            <a:pPr marL="285750" indent="-285750" fontAlgn="base">
              <a:buFont typeface="Wingdings" panose="05000000000000000000" pitchFamily="2" charset="2"/>
              <a:buChar char="v"/>
            </a:pPr>
            <a:r>
              <a:rPr lang="hu-HU" sz="2000" dirty="0">
                <a:sym typeface="Wingdings" panose="05000000000000000000" pitchFamily="2" charset="2"/>
              </a:rPr>
              <a:t>karrierjét megélő feleség, anya kiteljesedése</a:t>
            </a:r>
          </a:p>
          <a:p>
            <a:pPr marL="285750" indent="-285750" fontAlgn="base">
              <a:buFont typeface="Wingdings" panose="05000000000000000000" pitchFamily="2" charset="2"/>
              <a:buChar char="v"/>
            </a:pPr>
            <a:r>
              <a:rPr lang="hu-HU" sz="2000" dirty="0">
                <a:sym typeface="Wingdings" panose="05000000000000000000" pitchFamily="2" charset="2"/>
              </a:rPr>
              <a:t>maximalizmus</a:t>
            </a:r>
          </a:p>
          <a:p>
            <a:pPr marL="285750" indent="-285750" fontAlgn="base">
              <a:buFont typeface="Wingdings" panose="05000000000000000000" pitchFamily="2" charset="2"/>
              <a:buChar char="v"/>
            </a:pPr>
            <a:r>
              <a:rPr lang="hu-HU" sz="2000" dirty="0">
                <a:sym typeface="Wingdings" panose="05000000000000000000" pitchFamily="2" charset="2"/>
              </a:rPr>
              <a:t>,,tökéletes szülőség” és ,,boldog gyerek” vágya</a:t>
            </a:r>
          </a:p>
          <a:p>
            <a:pPr marL="285750" indent="-285750" fontAlgn="base">
              <a:buFont typeface="Wingdings" panose="05000000000000000000" pitchFamily="2" charset="2"/>
              <a:buChar char="v"/>
            </a:pPr>
            <a:r>
              <a:rPr lang="hu-HU" sz="2000" dirty="0">
                <a:sym typeface="Wingdings" panose="05000000000000000000" pitchFamily="2" charset="2"/>
              </a:rPr>
              <a:t>gyerekközpontú nevelés + munka is fontos, pénzkeresés=biztonság</a:t>
            </a:r>
          </a:p>
          <a:p>
            <a:pPr marL="285750" indent="-285750" fontAlgn="base">
              <a:buFont typeface="Wingdings" panose="05000000000000000000" pitchFamily="2" charset="2"/>
              <a:buChar char="v"/>
            </a:pPr>
            <a:r>
              <a:rPr lang="hu-HU" sz="2000" dirty="0">
                <a:sym typeface="Wingdings" panose="05000000000000000000" pitchFamily="2" charset="2"/>
              </a:rPr>
              <a:t>partneri viszony, könnyebb nevelési stílus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C500748F-33AC-4022-92A1-C0C83BF19A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4796" y="2263806"/>
            <a:ext cx="3959441" cy="3798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516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8000"/>
                            </p:stCondLst>
                            <p:childTnLst>
                              <p:par>
                                <p:cTn id="36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0"/>
                            </p:stCondLst>
                            <p:childTnLst>
                              <p:par>
                                <p:cTn id="42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2000"/>
                            </p:stCondLst>
                            <p:childTnLst>
                              <p:par>
                                <p:cTn id="48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4000"/>
                            </p:stCondLst>
                            <p:childTnLst>
                              <p:par>
                                <p:cTn id="54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6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8000"/>
                            </p:stCondLst>
                            <p:childTnLst>
                              <p:par>
                                <p:cTn id="66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436F8AE-E355-4A6C-8644-F8D2AA1F1F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hu-HU" dirty="0"/>
              <a:t>Jelenleg gyermeket nevelő generációk jellemzői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515DB9A6-19DF-4536-A94C-7A4EA7C3CD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5107" y="1845734"/>
            <a:ext cx="10644325" cy="4288736"/>
          </a:xfrm>
        </p:spPr>
        <p:txBody>
          <a:bodyPr>
            <a:normAutofit fontScale="92500" lnSpcReduction="20000"/>
          </a:bodyPr>
          <a:lstStyle/>
          <a:p>
            <a:pPr marL="749808" lvl="4" indent="0" algn="ctr" fontAlgn="base">
              <a:buNone/>
            </a:pPr>
            <a:r>
              <a:rPr lang="hu-HU" sz="3000" b="1" dirty="0">
                <a:solidFill>
                  <a:srgbClr val="7030A0"/>
                </a:solidFill>
              </a:rPr>
              <a:t>Y generáció (1980-1994)</a:t>
            </a:r>
          </a:p>
          <a:p>
            <a:pPr marL="749808" lvl="4" indent="0" fontAlgn="base">
              <a:buNone/>
            </a:pPr>
            <a:endParaRPr lang="hu-HU" sz="3200" b="1" dirty="0"/>
          </a:p>
          <a:p>
            <a:pPr lvl="4" fontAlgn="base">
              <a:buFont typeface="Wingdings" panose="05000000000000000000" pitchFamily="2" charset="2"/>
              <a:buChar char="v"/>
            </a:pPr>
            <a:r>
              <a:rPr lang="hu-HU" sz="2400" dirty="0"/>
              <a:t>gyerekközpontú nevelés</a:t>
            </a:r>
          </a:p>
          <a:p>
            <a:pPr lvl="4" fontAlgn="base">
              <a:buFont typeface="Wingdings" panose="05000000000000000000" pitchFamily="2" charset="2"/>
              <a:buChar char="v"/>
            </a:pPr>
            <a:r>
              <a:rPr lang="hu-HU" sz="2400" dirty="0"/>
              <a:t>individuális generáció (walkman, selfie)</a:t>
            </a:r>
          </a:p>
          <a:p>
            <a:pPr lvl="4" fontAlgn="base">
              <a:buFont typeface="Wingdings" panose="05000000000000000000" pitchFamily="2" charset="2"/>
              <a:buChar char="v"/>
            </a:pPr>
            <a:r>
              <a:rPr lang="hu-HU" sz="2400" dirty="0"/>
              <a:t>élményorientáltság</a:t>
            </a:r>
          </a:p>
          <a:p>
            <a:pPr lvl="4" fontAlgn="base">
              <a:buFont typeface="Wingdings" panose="05000000000000000000" pitchFamily="2" charset="2"/>
              <a:buChar char="v"/>
            </a:pPr>
            <a:r>
              <a:rPr lang="hu-HU" sz="2400" dirty="0" err="1"/>
              <a:t>belenőtt</a:t>
            </a:r>
            <a:r>
              <a:rPr lang="hu-HU" sz="2400" dirty="0"/>
              <a:t> a digitális kultúrába</a:t>
            </a:r>
          </a:p>
          <a:p>
            <a:pPr lvl="4" fontAlgn="base">
              <a:buFont typeface="Wingdings" panose="05000000000000000000" pitchFamily="2" charset="2"/>
              <a:buChar char="v"/>
            </a:pPr>
            <a:r>
              <a:rPr lang="hu-HU" sz="2400" dirty="0"/>
              <a:t>fókusz az érzelmi intelligencián</a:t>
            </a:r>
          </a:p>
          <a:p>
            <a:pPr lvl="4" fontAlgn="base">
              <a:buFont typeface="Wingdings" panose="05000000000000000000" pitchFamily="2" charset="2"/>
              <a:buChar char="v"/>
            </a:pPr>
            <a:r>
              <a:rPr lang="hu-HU" sz="2400" dirty="0"/>
              <a:t>gyerek egyéni érdeklődésére és céljára koncentrál</a:t>
            </a:r>
          </a:p>
          <a:p>
            <a:pPr lvl="4" fontAlgn="base">
              <a:buFont typeface="Wingdings" panose="05000000000000000000" pitchFamily="2" charset="2"/>
              <a:buChar char="v"/>
            </a:pPr>
            <a:r>
              <a:rPr lang="hu-HU" sz="2400" dirty="0"/>
              <a:t>kevésbé hierarchikus</a:t>
            </a:r>
          </a:p>
          <a:p>
            <a:pPr lvl="4" fontAlgn="base">
              <a:buFont typeface="Wingdings" panose="05000000000000000000" pitchFamily="2" charset="2"/>
              <a:buChar char="v"/>
            </a:pPr>
            <a:r>
              <a:rPr lang="hu-HU" sz="2400" dirty="0"/>
              <a:t>megfordult a tudás átadásának iránya</a:t>
            </a:r>
            <a:endParaRPr lang="hu-HU" sz="2400" dirty="0">
              <a:sym typeface="Wingdings" panose="05000000000000000000" pitchFamily="2" charset="2"/>
            </a:endParaRPr>
          </a:p>
          <a:p>
            <a:pPr lvl="4" fontAlgn="base">
              <a:buFont typeface="Wingdings" panose="05000000000000000000" pitchFamily="2" charset="2"/>
              <a:buChar char="v"/>
            </a:pPr>
            <a:r>
              <a:rPr lang="hu-HU" sz="2400" dirty="0">
                <a:sym typeface="Wingdings" panose="05000000000000000000" pitchFamily="2" charset="2"/>
              </a:rPr>
              <a:t>Facebook világ kinyílása</a:t>
            </a:r>
            <a:endParaRPr lang="hu-HU" sz="2400" dirty="0"/>
          </a:p>
          <a:p>
            <a:pPr lvl="4" fontAlgn="base">
              <a:buFont typeface="Wingdings" panose="05000000000000000000" pitchFamily="2" charset="2"/>
              <a:buChar char="v"/>
            </a:pPr>
            <a:r>
              <a:rPr lang="hu-HU" sz="2400" dirty="0"/>
              <a:t>háttérbe szorulnak a saját megküzdési stratégiáik kialakítása </a:t>
            </a:r>
            <a:r>
              <a:rPr lang="hu-HU" sz="2400" dirty="0">
                <a:sym typeface="Wingdings" panose="05000000000000000000" pitchFamily="2" charset="2"/>
              </a:rPr>
              <a:t> időben késleltetett önállóság</a:t>
            </a:r>
            <a:endParaRPr lang="hu-HU" sz="2400" dirty="0"/>
          </a:p>
          <a:p>
            <a:pPr marL="749808" lvl="4" indent="0" fontAlgn="base">
              <a:buNone/>
            </a:pPr>
            <a:endParaRPr lang="hu-HU" sz="2400" b="1" dirty="0"/>
          </a:p>
          <a:p>
            <a:endParaRPr lang="hu-HU" dirty="0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B91589E3-C840-41DC-BBF6-28FE0644C4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3483" y="2441360"/>
            <a:ext cx="2040627" cy="2556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900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8000"/>
                            </p:stCondLst>
                            <p:childTnLst>
                              <p:par>
                                <p:cTn id="36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0"/>
                            </p:stCondLst>
                            <p:childTnLst>
                              <p:par>
                                <p:cTn id="42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2000"/>
                            </p:stCondLst>
                            <p:childTnLst>
                              <p:par>
                                <p:cTn id="48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4000"/>
                            </p:stCondLst>
                            <p:childTnLst>
                              <p:par>
                                <p:cTn id="54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6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8000"/>
                            </p:stCondLst>
                            <p:childTnLst>
                              <p:par>
                                <p:cTn id="66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203BAB3-ABC1-44D5-987E-12A13F86A3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Jelenleg gyermeket nevelő generációk jellemzői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02A5B03E-2897-49E5-B881-5227436EFA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97280" y="2061114"/>
            <a:ext cx="7833656" cy="430126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hu-HU" sz="2800" b="1" dirty="0">
                <a:solidFill>
                  <a:srgbClr val="7030A0"/>
                </a:solidFill>
              </a:rPr>
              <a:t>Z generáció (1995-2009)</a:t>
            </a:r>
          </a:p>
          <a:p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7BB381C4-1E54-4F92-9E08-C8B7B3C80F2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hu-HU" b="1" dirty="0"/>
              <a:t>élménytársadalom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hu-HU" b="1" dirty="0"/>
              <a:t>otthon azt kapják, amit kérnek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hu-HU" b="1" dirty="0"/>
              <a:t>választási kényszer, bármikor váltás lehetősége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hu-HU" b="1" dirty="0"/>
              <a:t>egyéni hasznosságot keresi</a:t>
            </a:r>
            <a:endParaRPr lang="hu-HU" b="1" dirty="0"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hu-HU" b="1" dirty="0">
                <a:sym typeface="Wingdings" panose="05000000000000000000" pitchFamily="2" charset="2"/>
              </a:rPr>
              <a:t>siker alapja a kinézet (internet kép- és videóalapú)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hu-HU" b="1" dirty="0">
                <a:sym typeface="Wingdings" panose="05000000000000000000" pitchFamily="2" charset="2"/>
              </a:rPr>
              <a:t>a világ összes tudását előhívhatják a zsebükből</a:t>
            </a:r>
          </a:p>
        </p:txBody>
      </p:sp>
      <p:sp>
        <p:nvSpPr>
          <p:cNvPr id="7" name="Tartalom helye 6">
            <a:extLst>
              <a:ext uri="{FF2B5EF4-FFF2-40B4-BE49-F238E27FC236}">
                <a16:creationId xmlns:a16="http://schemas.microsoft.com/office/drawing/2014/main" id="{580269D9-DEB5-41CD-9838-7BC7C34C4C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17920" y="2183907"/>
            <a:ext cx="4937760" cy="3776627"/>
          </a:xfrm>
        </p:spPr>
        <p:txBody>
          <a:bodyPr/>
          <a:lstStyle/>
          <a:p>
            <a:pPr marL="0" indent="0">
              <a:buNone/>
            </a:pPr>
            <a:endParaRPr lang="hu-HU" b="1" dirty="0"/>
          </a:p>
          <a:p>
            <a:pPr>
              <a:buFont typeface="Wingdings" panose="05000000000000000000" pitchFamily="2" charset="2"/>
              <a:buChar char="v"/>
            </a:pPr>
            <a:r>
              <a:rPr lang="hu-HU" b="1" dirty="0" err="1"/>
              <a:t>mikroplatformokat</a:t>
            </a:r>
            <a:r>
              <a:rPr lang="hu-HU" b="1" dirty="0"/>
              <a:t> használ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hu-HU" b="1" dirty="0"/>
              <a:t>élőszavas kommunikáció csökken, azonnali válasz szükségessége ijesztő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hu-HU" b="1" dirty="0"/>
              <a:t>nem akar ügyfél lenni</a:t>
            </a:r>
            <a:r>
              <a:rPr lang="hu-HU" b="1" dirty="0">
                <a:solidFill>
                  <a:srgbClr val="FF0000"/>
                </a:solidFill>
              </a:rPr>
              <a:t>,</a:t>
            </a:r>
            <a:r>
              <a:rPr lang="hu-HU" b="1" dirty="0"/>
              <a:t> hanem </a:t>
            </a:r>
            <a:r>
              <a:rPr lang="hu-HU" b="1" dirty="0" err="1"/>
              <a:t>user</a:t>
            </a:r>
            <a:r>
              <a:rPr lang="hu-HU" b="1" dirty="0"/>
              <a:t>, öntudatos felhasználó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hu-HU" b="1" dirty="0"/>
              <a:t>nem tudnak unatkozni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hu-HU" b="1" dirty="0"/>
              <a:t>nincsenek soha egyedül  </a:t>
            </a:r>
          </a:p>
          <a:p>
            <a:endParaRPr lang="hu-HU" dirty="0"/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id="{7C982E3C-58BD-4821-80F6-F02DE0C941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8389" y="4346213"/>
            <a:ext cx="2716256" cy="1920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104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500"/>
                            </p:stCondLst>
                            <p:childTnLst>
                              <p:par>
                                <p:cTn id="37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9000"/>
                            </p:stCondLst>
                            <p:childTnLst>
                              <p:par>
                                <p:cTn id="42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1000"/>
                            </p:stCondLst>
                            <p:childTnLst>
                              <p:par>
                                <p:cTn id="48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3000"/>
                            </p:stCondLst>
                            <p:childTnLst>
                              <p:par>
                                <p:cTn id="54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7000"/>
                            </p:stCondLst>
                            <p:childTnLst>
                              <p:par>
                                <p:cTn id="66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5300159-4A5E-47C3-83A1-25F502A8BF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Mai gyermeknevelésre ható tényezők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0EE1737B-5356-4695-A679-65C76FDB31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97277" y="1845734"/>
            <a:ext cx="10058399" cy="402336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hu-HU" dirty="0"/>
              <a:t>digitális szülői generáció+ digitális gyerekek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hu-HU" dirty="0"/>
              <a:t>1990 után egyénközpontú társadalom ( korábban közösség központú)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hu-HU" dirty="0"/>
              <a:t>választás lehetősége nagymértékben megnőtt (pl. mese elérhetősége a 80-as években és most)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hu-HU" dirty="0"/>
              <a:t>demokratikus nevelés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hu-HU" dirty="0"/>
              <a:t>nincs kapaszkodó, nincs evolúciósan megfelelő minta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hu-HU" dirty="0"/>
              <a:t>más tanulási képesség kell!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hu-HU" dirty="0"/>
              <a:t>felgyorsult virtuális kultúra, digitális közös nyelv</a:t>
            </a:r>
          </a:p>
        </p:txBody>
      </p:sp>
    </p:spTree>
    <p:extLst>
      <p:ext uri="{BB962C8B-B14F-4D97-AF65-F5344CB8AC3E}">
        <p14:creationId xmlns:p14="http://schemas.microsoft.com/office/powerpoint/2010/main" val="3253294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07CFC85-2415-4D08-98C5-776F09BA9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Nem jobb, nem rosszabb, csak más!</a:t>
            </a:r>
          </a:p>
        </p:txBody>
      </p:sp>
      <p:sp>
        <p:nvSpPr>
          <p:cNvPr id="3" name="AutoShape 2" descr="https://generaciok.com/wp-content/uploads/2024/03/Steigervald-Krisztian-dekoracio.webp">
            <a:extLst>
              <a:ext uri="{FF2B5EF4-FFF2-40B4-BE49-F238E27FC236}">
                <a16:creationId xmlns:a16="http://schemas.microsoft.com/office/drawing/2014/main" id="{D387982E-AD91-4938-AA4C-38771CA005A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012707" y="1819183"/>
            <a:ext cx="3693110" cy="3693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4" name="AutoShape 4" descr="https://generaciok.com/wp-content/uploads/2024/03/Steigervald-Krisztian-dekoracio.webp">
            <a:extLst>
              <a:ext uri="{FF2B5EF4-FFF2-40B4-BE49-F238E27FC236}">
                <a16:creationId xmlns:a16="http://schemas.microsoft.com/office/drawing/2014/main" id="{2066EAD0-8770-4408-A810-DDFC8D5AC5A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A338B6FF-75DD-4120-9E77-E0A59A5CD8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4885" y="2120310"/>
            <a:ext cx="3833419" cy="4318662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D4C393C1-1A47-413E-AA48-B2D52A7574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7429" y="2040152"/>
            <a:ext cx="4514850" cy="3381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756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08452B0-144E-43E6-860A-EB9A5A8B44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Felhasznált irodalom: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CDE76CF-5E3C-4E05-AADD-EE220E47C5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hu-HU" b="1" dirty="0" err="1"/>
              <a:t>Steigervald</a:t>
            </a:r>
            <a:r>
              <a:rPr lang="hu-HU" b="1" dirty="0"/>
              <a:t> Krisztián: Generációk harca – Hogyan értsük meg egymást?</a:t>
            </a:r>
          </a:p>
          <a:p>
            <a:r>
              <a:rPr lang="hu-HU" b="1" dirty="0" err="1"/>
              <a:t>Steigervald</a:t>
            </a:r>
            <a:r>
              <a:rPr lang="hu-HU" b="1" dirty="0"/>
              <a:t> Krisztián: Generációk harca a figyelemért – Hogyan tanuljunk egymástól, egymásért?</a:t>
            </a:r>
          </a:p>
          <a:p>
            <a:r>
              <a:rPr lang="hu-HU" dirty="0">
                <a:hlinkClick r:id="rId2"/>
              </a:rPr>
              <a:t>https://generaciok.com/</a:t>
            </a:r>
            <a:endParaRPr lang="hu-HU" dirty="0"/>
          </a:p>
          <a:p>
            <a:r>
              <a:rPr lang="hu-HU" dirty="0">
                <a:hlinkClick r:id="rId3"/>
              </a:rPr>
              <a:t>https://gyerekszoba.hu/csalad/x-y-z-alfa-milyen-generaciok-elnek-ma-egyutt/</a:t>
            </a:r>
            <a:endParaRPr lang="hu-HU" dirty="0"/>
          </a:p>
          <a:p>
            <a:r>
              <a:rPr lang="hu-HU" dirty="0">
                <a:hlinkClick r:id="rId4"/>
              </a:rPr>
              <a:t>https://www.theepochtimes.com/us/gen-x-turns-50-were-doing-well-thanks-for-asking-1925959</a:t>
            </a:r>
            <a:endParaRPr lang="hu-HU" dirty="0"/>
          </a:p>
          <a:p>
            <a:r>
              <a:rPr lang="hu-HU" dirty="0">
                <a:hlinkClick r:id="rId5"/>
              </a:rPr>
              <a:t>https://www.practicweb.com/2016/04/generation-y.html</a:t>
            </a:r>
            <a:endParaRPr lang="hu-HU" dirty="0"/>
          </a:p>
          <a:p>
            <a:r>
              <a:rPr lang="hu-HU" dirty="0">
                <a:hlinkClick r:id="rId6"/>
              </a:rPr>
              <a:t>https://www.gruender.de/hr-office/generation-z-staerken-und-schwaechen/</a:t>
            </a:r>
            <a:endParaRPr lang="hu-HU" dirty="0"/>
          </a:p>
          <a:p>
            <a:r>
              <a:rPr lang="hu-HU" dirty="0">
                <a:hlinkClick r:id="rId7"/>
              </a:rPr>
              <a:t>https://www.bing.com/newtabredir?url=https%3A%2F%2Fwww.vectorstock.com%2Froyalty-free-vector%2Fbaby-boomers-generation-composition-vector-47301561</a:t>
            </a:r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705444033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ktív">
  <a:themeElements>
    <a:clrScheme name="4. egyéni séma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9E3511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Retrospektív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ív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02006FA4-1611-4B07-AF7F-85CF6D20EB3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8</TotalTime>
  <Words>404</Words>
  <Application>Microsoft Office PowerPoint</Application>
  <PresentationFormat>Szélesvásznú</PresentationFormat>
  <Paragraphs>87</Paragraphs>
  <Slides>10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10</vt:i4>
      </vt:variant>
    </vt:vector>
  </HeadingPairs>
  <TitlesOfParts>
    <vt:vector size="15" baseType="lpstr">
      <vt:lpstr>Calibri</vt:lpstr>
      <vt:lpstr>Calibri Light</vt:lpstr>
      <vt:lpstr>Tw Cen MT</vt:lpstr>
      <vt:lpstr>Wingdings</vt:lpstr>
      <vt:lpstr>Retrospektív</vt:lpstr>
      <vt:lpstr>   Generációs különbségek hatása a gyermeknevelésre napjainkban </vt:lpstr>
      <vt:lpstr>Ma Magyarországon hat generáció él</vt:lpstr>
      <vt:lpstr>Jelenleg gyermeket nevelő generációk jellemzői</vt:lpstr>
      <vt:lpstr>Jelenleg gyermeket nevelő generációk jellemzői</vt:lpstr>
      <vt:lpstr>Jelenleg gyermeket nevelő generációk jellemzői</vt:lpstr>
      <vt:lpstr>Jelenleg gyermeket nevelő generációk jellemzői</vt:lpstr>
      <vt:lpstr>Mai gyermeknevelésre ható tényezők</vt:lpstr>
      <vt:lpstr>Nem jobb, nem rosszabb, csak más!</vt:lpstr>
      <vt:lpstr>Felhasznált irodalom:</vt:lpstr>
      <vt:lpstr>    Köszönöm szépen a figyelmet!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FMPSZ</dc:creator>
  <cp:lastModifiedBy>Nagyné Burka Brigitta</cp:lastModifiedBy>
  <cp:revision>118</cp:revision>
  <dcterms:created xsi:type="dcterms:W3CDTF">2021-02-22T13:05:28Z</dcterms:created>
  <dcterms:modified xsi:type="dcterms:W3CDTF">2025-04-10T12:26:59Z</dcterms:modified>
</cp:coreProperties>
</file>