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3" r:id="rId3"/>
    <p:sldId id="260" r:id="rId4"/>
    <p:sldId id="264" r:id="rId5"/>
    <p:sldId id="271" r:id="rId6"/>
    <p:sldId id="272" r:id="rId7"/>
    <p:sldId id="265" r:id="rId8"/>
    <p:sldId id="267" r:id="rId9"/>
    <p:sldId id="274" r:id="rId10"/>
    <p:sldId id="275" r:id="rId11"/>
    <p:sldId id="276" r:id="rId12"/>
    <p:sldId id="278" r:id="rId13"/>
    <p:sldId id="277" r:id="rId14"/>
    <p:sldId id="283" r:id="rId15"/>
    <p:sldId id="282" r:id="rId16"/>
    <p:sldId id="281" r:id="rId17"/>
    <p:sldId id="280" r:id="rId18"/>
    <p:sldId id="279" r:id="rId19"/>
    <p:sldId id="269" r:id="rId20"/>
    <p:sldId id="273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iakoffice-my.sharepoint.com/personal/mileaniko_sulid_hu/Documents/SAJ&#193;T/kutat&#243;_portf&#243;li&#243;_2/KUTAT&#193;S_2024/f&#337;igazgat&#243;i%20k&#233;rd&#337;&#237;v/SWOT/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iakoffice-my.sharepoint.com/personal/mileaniko_sulid_hu/Documents/SAJ&#193;T/kutat&#243;_portf&#243;li&#243;_2/KUTAT&#193;S_2024/f&#337;igazgat&#243;i%20k&#233;rd&#337;&#237;v/SWOT/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iakoffice-my.sharepoint.com/personal/mileaniko_sulid_hu/Documents/SAJ&#193;T/kutat&#243;_portf&#243;li&#243;_2/KUTAT&#193;S_2024/f&#337;igazgat&#243;i%20k&#233;rd&#337;&#237;v/SWOT/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iakoffice-my.sharepoint.com/personal/mileaniko_sulid_hu/Documents/SAJ&#193;T/kutat&#243;_portf&#243;li&#243;_2/KUTAT&#193;S_2024/f&#337;igazgat&#243;i%20k&#233;rd&#337;&#237;v/SWOT/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iakoffice-my.sharepoint.com/personal/mileaniko_sulid_hu/Documents/SAJ&#193;T/kutat&#243;_portf&#243;li&#243;_2/KUTAT&#193;S_2024/f&#337;igazgat&#243;i%20k&#233;rd&#337;&#237;v/SWOT/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iakoffice-my.sharepoint.com/personal/mileaniko_sulid_hu/Documents/SAJ&#193;T/kutat&#243;_portf&#243;li&#243;_2/KUTAT&#193;S_2024/f&#337;igazgat&#243;i%20k&#233;rd&#337;&#237;v/SWOT/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942383583267563E-2"/>
          <c:w val="0.94342654522069724"/>
          <c:h val="0.892033882505018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Munka1!$A$1:$A$4</c:f>
              <c:strCache>
                <c:ptCount val="4"/>
                <c:pt idx="0">
                  <c:v>erősségek</c:v>
                </c:pt>
                <c:pt idx="1">
                  <c:v>gyengeségek</c:v>
                </c:pt>
                <c:pt idx="2">
                  <c:v>lehetőségek</c:v>
                </c:pt>
                <c:pt idx="3">
                  <c:v>veszélyek</c:v>
                </c:pt>
              </c:strCache>
            </c:strRef>
          </c:cat>
          <c:val>
            <c:numRef>
              <c:f>Munka1!$B$1:$B$4</c:f>
              <c:numCache>
                <c:formatCode>General</c:formatCode>
                <c:ptCount val="4"/>
                <c:pt idx="0">
                  <c:v>70</c:v>
                </c:pt>
                <c:pt idx="1">
                  <c:v>32</c:v>
                </c:pt>
                <c:pt idx="2">
                  <c:v>19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B-4D1C-85E5-673D4151F87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0942896"/>
        <c:axId val="958668704"/>
      </c:barChart>
      <c:catAx>
        <c:axId val="7109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58668704"/>
        <c:crosses val="autoZero"/>
        <c:auto val="1"/>
        <c:lblAlgn val="ctr"/>
        <c:lblOffset val="100"/>
        <c:noMultiLvlLbl val="0"/>
      </c:catAx>
      <c:valAx>
        <c:axId val="9586687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094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Munka1!$A$19:$A$23</c:f>
              <c:strCache>
                <c:ptCount val="5"/>
                <c:pt idx="0">
                  <c:v>szakmai igényesség és sokszínűség</c:v>
                </c:pt>
                <c:pt idx="1">
                  <c:v>innováció és fejlődés</c:v>
                </c:pt>
                <c:pt idx="2">
                  <c:v>külső és belső együttműködések, hálózatosodás</c:v>
                </c:pt>
                <c:pt idx="3">
                  <c:v>szervezeti működés és struktúra</c:v>
                </c:pt>
                <c:pt idx="4">
                  <c:v>munkahelyi környezet és légkör</c:v>
                </c:pt>
              </c:strCache>
            </c:strRef>
          </c:cat>
          <c:val>
            <c:numRef>
              <c:f>Munka1!$B$19:$B$23</c:f>
              <c:numCache>
                <c:formatCode>General</c:formatCode>
                <c:ptCount val="5"/>
                <c:pt idx="0">
                  <c:v>24</c:v>
                </c:pt>
                <c:pt idx="1">
                  <c:v>11</c:v>
                </c:pt>
                <c:pt idx="2">
                  <c:v>20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B87-9563-361EE61CE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9304320"/>
        <c:axId val="809624576"/>
      </c:radarChart>
      <c:catAx>
        <c:axId val="5893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09624576"/>
        <c:crosses val="autoZero"/>
        <c:auto val="1"/>
        <c:lblAlgn val="ctr"/>
        <c:lblOffset val="100"/>
        <c:noMultiLvlLbl val="0"/>
      </c:catAx>
      <c:valAx>
        <c:axId val="80962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930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Munka1!$A$26:$A$30</c:f>
              <c:strCache>
                <c:ptCount val="5"/>
                <c:pt idx="0">
                  <c:v>szervezeti és működési problémák</c:v>
                </c:pt>
                <c:pt idx="1">
                  <c:v>a munkatársi elköteleződés és megtartás nehézségei </c:v>
                </c:pt>
                <c:pt idx="2">
                  <c:v>a külső és belső együttműködések nehézségei</c:v>
                </c:pt>
                <c:pt idx="3">
                  <c:v>folyamatszabályozási hiányosságok</c:v>
                </c:pt>
                <c:pt idx="4">
                  <c:v>időgazdálkodási nehézségek</c:v>
                </c:pt>
              </c:strCache>
            </c:strRef>
          </c:cat>
          <c:val>
            <c:numRef>
              <c:f>Munka1!$B$26:$B$30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0B-4E50-9CF7-D722B3E6B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2034640"/>
        <c:axId val="821122272"/>
      </c:radarChart>
      <c:catAx>
        <c:axId val="91203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21122272"/>
        <c:crosses val="autoZero"/>
        <c:auto val="1"/>
        <c:lblAlgn val="ctr"/>
        <c:lblOffset val="100"/>
        <c:noMultiLvlLbl val="0"/>
      </c:catAx>
      <c:valAx>
        <c:axId val="8211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203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Munka1!$A$32:$A$36</c:f>
              <c:strCache>
                <c:ptCount val="5"/>
                <c:pt idx="0">
                  <c:v>szakmai utánpótlás</c:v>
                </c:pt>
                <c:pt idx="1">
                  <c:v>képzési lehetőségek</c:v>
                </c:pt>
                <c:pt idx="2">
                  <c:v>digitális fejlődés és technológiai innováció</c:v>
                </c:pt>
                <c:pt idx="3">
                  <c:v>pályázati és egyéb támogatási lehetőségek</c:v>
                </c:pt>
                <c:pt idx="4">
                  <c:v>fejlődési potenciál</c:v>
                </c:pt>
              </c:strCache>
            </c:strRef>
          </c:cat>
          <c:val>
            <c:numRef>
              <c:f>Munka1!$B$32:$B$36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5-4E3C-9847-3E6100354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669408"/>
        <c:axId val="916729088"/>
      </c:radarChart>
      <c:catAx>
        <c:axId val="8246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16729088"/>
        <c:crosses val="autoZero"/>
        <c:auto val="1"/>
        <c:lblAlgn val="ctr"/>
        <c:lblOffset val="100"/>
        <c:noMultiLvlLbl val="0"/>
      </c:catAx>
      <c:valAx>
        <c:axId val="91672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2466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Munka1!$A$38:$A$41</c:f>
              <c:strCache>
                <c:ptCount val="4"/>
                <c:pt idx="0">
                  <c:v>jogszabályi környezet</c:v>
                </c:pt>
                <c:pt idx="1">
                  <c:v>humánerőforrás problémák</c:v>
                </c:pt>
                <c:pt idx="2">
                  <c:v>infrastrukturális hiányosságok</c:v>
                </c:pt>
                <c:pt idx="3">
                  <c:v>ellátási és közlekedési nehézségek</c:v>
                </c:pt>
              </c:strCache>
            </c:strRef>
          </c:cat>
          <c:val>
            <c:numRef>
              <c:f>Munka1!$B$38:$B$41</c:f>
              <c:numCache>
                <c:formatCode>General</c:formatCode>
                <c:ptCount val="4"/>
                <c:pt idx="0">
                  <c:v>4</c:v>
                </c:pt>
                <c:pt idx="1">
                  <c:v>11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6-4CE7-8D0F-919E3C344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4675408"/>
        <c:axId val="820276800"/>
      </c:radarChart>
      <c:catAx>
        <c:axId val="8246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20276800"/>
        <c:crosses val="autoZero"/>
        <c:auto val="1"/>
        <c:lblAlgn val="ctr"/>
        <c:lblOffset val="100"/>
        <c:noMultiLvlLbl val="0"/>
      </c:catAx>
      <c:valAx>
        <c:axId val="82027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246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A-476C-A2D0-16B4E6693809}"/>
              </c:ext>
            </c:extLst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A-476C-A2D0-16B4E6693809}"/>
              </c:ext>
            </c:extLst>
          </c:dPt>
          <c:dPt>
            <c:idx val="3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AA-476C-A2D0-16B4E669380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AA-476C-A2D0-16B4E6693809}"/>
              </c:ext>
            </c:extLst>
          </c:dPt>
          <c:dPt>
            <c:idx val="6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AA-476C-A2D0-16B4E6693809}"/>
              </c:ext>
            </c:extLst>
          </c:dPt>
          <c:cat>
            <c:strRef>
              <c:f>Munka1!$A$47:$A$56</c:f>
              <c:strCache>
                <c:ptCount val="10"/>
                <c:pt idx="0">
                  <c:v>digitális felületek használata, innovatív megoldások</c:v>
                </c:pt>
                <c:pt idx="1">
                  <c:v>a mesterséges intelligencia felhasználása a pedagógiai szakszolgálati munkában</c:v>
                </c:pt>
                <c:pt idx="2">
                  <c:v>a teljesítményértékelés jó gyakorlatai</c:v>
                </c:pt>
                <c:pt idx="3">
                  <c:v>Z generáció a pedagógiai szakszolgálatban</c:v>
                </c:pt>
                <c:pt idx="4">
                  <c:v>a szakmai- és ágazatközi kooperáció jó gyakorlatai</c:v>
                </c:pt>
                <c:pt idx="5">
                  <c:v>eljárásrendek, innovatív megoldások a terápiás munkában</c:v>
                </c:pt>
                <c:pt idx="6">
                  <c:v>eljárásrendek, innovatív megoldások a diagnosztikai munkában</c:v>
                </c:pt>
                <c:pt idx="7">
                  <c:v>eljárásrendek, innovatív megoldások a koordinátori munkában</c:v>
                </c:pt>
                <c:pt idx="8">
                  <c:v>eljárásrendek, innovatív megoldások a tanácsadói munkában</c:v>
                </c:pt>
                <c:pt idx="9">
                  <c:v>az igazgatótanács szerepe az intézményi működésben</c:v>
                </c:pt>
              </c:strCache>
            </c:strRef>
          </c:cat>
          <c:val>
            <c:numRef>
              <c:f>Munka1!$B$47:$B$56</c:f>
              <c:numCache>
                <c:formatCode>General</c:formatCode>
                <c:ptCount val="10"/>
                <c:pt idx="0">
                  <c:v>65</c:v>
                </c:pt>
                <c:pt idx="1">
                  <c:v>70</c:v>
                </c:pt>
                <c:pt idx="2">
                  <c:v>40</c:v>
                </c:pt>
                <c:pt idx="3">
                  <c:v>55</c:v>
                </c:pt>
                <c:pt idx="4">
                  <c:v>40</c:v>
                </c:pt>
                <c:pt idx="5">
                  <c:v>75</c:v>
                </c:pt>
                <c:pt idx="6">
                  <c:v>70</c:v>
                </c:pt>
                <c:pt idx="7">
                  <c:v>45</c:v>
                </c:pt>
                <c:pt idx="8">
                  <c:v>40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AA-476C-A2D0-16B4E6693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6217680"/>
        <c:axId val="820475232"/>
      </c:barChart>
      <c:catAx>
        <c:axId val="88621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20475232"/>
        <c:crosses val="autoZero"/>
        <c:auto val="1"/>
        <c:lblAlgn val="ctr"/>
        <c:lblOffset val="100"/>
        <c:noMultiLvlLbl val="0"/>
      </c:catAx>
      <c:valAx>
        <c:axId val="82047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8621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0D7E5-8EB4-4302-AC97-B7854BA61E03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68BC40BC-AF67-4C8C-B5EC-62C55F8C7C19}">
      <dgm:prSet phldrT="[Szöveg]" custT="1"/>
      <dgm:spPr>
        <a:solidFill>
          <a:srgbClr val="00B050"/>
        </a:solidFill>
      </dgm:spPr>
      <dgm:t>
        <a:bodyPr/>
        <a:lstStyle/>
        <a:p>
          <a:pPr algn="l"/>
          <a:r>
            <a:rPr lang="hu-HU" sz="900" dirty="0"/>
            <a:t>Elkötelezett, magas szakmai kvalitásokkal rendelkező </a:t>
          </a:r>
          <a:r>
            <a:rPr lang="hu-HU" sz="900" dirty="0" err="1"/>
            <a:t>szakalkalmazotti</a:t>
          </a:r>
          <a:r>
            <a:rPr lang="hu-HU" sz="900" dirty="0"/>
            <a:t> testület </a:t>
          </a:r>
        </a:p>
        <a:p>
          <a:pPr algn="l"/>
          <a:r>
            <a:rPr lang="hu-HU" sz="900" dirty="0"/>
            <a:t>Egyes feladatellátási helyek jó gyakorlatai</a:t>
          </a:r>
        </a:p>
        <a:p>
          <a:pPr algn="l"/>
          <a:r>
            <a:rPr lang="hu-HU" sz="900" dirty="0"/>
            <a:t>Eltérő szervezeti kultúrák</a:t>
          </a:r>
        </a:p>
        <a:p>
          <a:pPr algn="l"/>
          <a:r>
            <a:rPr lang="hu-HU" sz="900" dirty="0"/>
            <a:t>Tradíciók</a:t>
          </a:r>
        </a:p>
        <a:p>
          <a:pPr algn="l"/>
          <a:r>
            <a:rPr lang="hu-HU" sz="900" dirty="0"/>
            <a:t>Nyitottság, kreativitás, innovatív törekvések</a:t>
          </a:r>
        </a:p>
        <a:p>
          <a:pPr algn="l"/>
          <a:r>
            <a:rPr lang="hu-HU" sz="900" dirty="0"/>
            <a:t>Jól funkcionáló partneri körök</a:t>
          </a:r>
          <a:endParaRPr lang="hu-HU" sz="900"/>
        </a:p>
      </dgm:t>
    </dgm:pt>
    <dgm:pt modelId="{6C8C0A34-4C6D-4F30-96B0-E65D11110134}" type="parTrans" cxnId="{F4A7C05D-1F8C-47B2-8D66-E90B314D7F7A}">
      <dgm:prSet/>
      <dgm:spPr/>
      <dgm:t>
        <a:bodyPr/>
        <a:lstStyle/>
        <a:p>
          <a:endParaRPr lang="hu-HU"/>
        </a:p>
      </dgm:t>
    </dgm:pt>
    <dgm:pt modelId="{6E011B06-A9ED-4C18-BD0E-D69918FA8CF3}" type="sibTrans" cxnId="{F4A7C05D-1F8C-47B2-8D66-E90B314D7F7A}">
      <dgm:prSet/>
      <dgm:spPr/>
      <dgm:t>
        <a:bodyPr/>
        <a:lstStyle/>
        <a:p>
          <a:endParaRPr lang="hu-HU"/>
        </a:p>
      </dgm:t>
    </dgm:pt>
    <dgm:pt modelId="{2BA09772-ECCF-46CD-9280-AFEA9BDC686E}">
      <dgm:prSet phldrT="[Szöveg]"/>
      <dgm:spPr/>
      <dgm:t>
        <a:bodyPr/>
        <a:lstStyle/>
        <a:p>
          <a:r>
            <a:rPr lang="hu-HU" b="1" i="0" cap="small" baseline="0">
              <a:solidFill>
                <a:sysClr val="windowText" lastClr="000000"/>
              </a:solidFill>
            </a:rPr>
            <a:t>Erősségek</a:t>
          </a:r>
        </a:p>
      </dgm:t>
    </dgm:pt>
    <dgm:pt modelId="{3F8D2263-15C6-4CD6-8CC1-A9F4C677144A}" type="parTrans" cxnId="{0F406F71-0658-4348-BB67-C23D58FB5C84}">
      <dgm:prSet/>
      <dgm:spPr/>
      <dgm:t>
        <a:bodyPr/>
        <a:lstStyle/>
        <a:p>
          <a:endParaRPr lang="hu-HU"/>
        </a:p>
      </dgm:t>
    </dgm:pt>
    <dgm:pt modelId="{FC39D158-1AA4-4CCB-B8D2-DE0552198161}" type="sibTrans" cxnId="{0F406F71-0658-4348-BB67-C23D58FB5C84}">
      <dgm:prSet/>
      <dgm:spPr/>
      <dgm:t>
        <a:bodyPr/>
        <a:lstStyle/>
        <a:p>
          <a:endParaRPr lang="hu-HU"/>
        </a:p>
      </dgm:t>
    </dgm:pt>
    <dgm:pt modelId="{75C7EF1C-5FF4-47E6-89B8-20034FE30FC6}">
      <dgm:prSet phldrT="[Szöveg]" custT="1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hu-HU" sz="900" dirty="0"/>
            <a:t>Eltérő fejlettségi szintek</a:t>
          </a:r>
        </a:p>
        <a:p>
          <a:pPr algn="l"/>
          <a:r>
            <a:rPr lang="hu-HU" sz="900" dirty="0"/>
            <a:t>Eltérő szervezeti kultúrák</a:t>
          </a:r>
        </a:p>
        <a:p>
          <a:pPr algn="l"/>
          <a:r>
            <a:rPr lang="hu-HU" sz="900" dirty="0"/>
            <a:t>Érdeksérelmek, érdekellentétek</a:t>
          </a:r>
        </a:p>
        <a:p>
          <a:pPr algn="l"/>
          <a:r>
            <a:rPr lang="hu-HU" sz="900" dirty="0"/>
            <a:t>Rivalizálás</a:t>
          </a:r>
        </a:p>
        <a:p>
          <a:pPr algn="l"/>
          <a:r>
            <a:rPr lang="hu-HU" sz="900" dirty="0"/>
            <a:t>Tagintézményi elszigeteltség</a:t>
          </a:r>
        </a:p>
        <a:p>
          <a:pPr algn="l"/>
          <a:r>
            <a:rPr lang="hu-HU" sz="900" dirty="0"/>
            <a:t>Félelem (változástól, újtól, egységesítéstől)</a:t>
          </a:r>
        </a:p>
        <a:p>
          <a:pPr algn="l"/>
          <a:r>
            <a:rPr lang="hu-HU" sz="900" dirty="0"/>
            <a:t>Túlterheltség</a:t>
          </a:r>
        </a:p>
      </dgm:t>
    </dgm:pt>
    <dgm:pt modelId="{E03818AE-58ED-4AE2-8773-759FDD9CAD3D}" type="parTrans" cxnId="{454CFF30-E3A1-4101-BED8-8EFB5A7E654A}">
      <dgm:prSet/>
      <dgm:spPr/>
      <dgm:t>
        <a:bodyPr/>
        <a:lstStyle/>
        <a:p>
          <a:endParaRPr lang="hu-HU"/>
        </a:p>
      </dgm:t>
    </dgm:pt>
    <dgm:pt modelId="{32F04303-1A85-4056-B35F-E41B80150C75}" type="sibTrans" cxnId="{454CFF30-E3A1-4101-BED8-8EFB5A7E654A}">
      <dgm:prSet/>
      <dgm:spPr/>
      <dgm:t>
        <a:bodyPr/>
        <a:lstStyle/>
        <a:p>
          <a:endParaRPr lang="hu-HU"/>
        </a:p>
      </dgm:t>
    </dgm:pt>
    <dgm:pt modelId="{D4C74279-74F2-46AC-8595-D8BF6BE46753}">
      <dgm:prSet phldrT="[Szöveg]"/>
      <dgm:spPr/>
      <dgm:t>
        <a:bodyPr/>
        <a:lstStyle/>
        <a:p>
          <a:r>
            <a:rPr lang="hu-HU" b="1" i="0" cap="small" baseline="0"/>
            <a:t>Gyengeségek</a:t>
          </a:r>
        </a:p>
      </dgm:t>
    </dgm:pt>
    <dgm:pt modelId="{EE04F150-A6E6-4871-B827-A867DF9211F3}" type="parTrans" cxnId="{051EC8FD-2242-4202-9035-4C19148FC3C7}">
      <dgm:prSet/>
      <dgm:spPr/>
      <dgm:t>
        <a:bodyPr/>
        <a:lstStyle/>
        <a:p>
          <a:endParaRPr lang="hu-HU"/>
        </a:p>
      </dgm:t>
    </dgm:pt>
    <dgm:pt modelId="{2BC338F9-9CCF-45C2-9963-05E03F79833D}" type="sibTrans" cxnId="{051EC8FD-2242-4202-9035-4C19148FC3C7}">
      <dgm:prSet/>
      <dgm:spPr/>
      <dgm:t>
        <a:bodyPr/>
        <a:lstStyle/>
        <a:p>
          <a:endParaRPr lang="hu-HU"/>
        </a:p>
      </dgm:t>
    </dgm:pt>
    <dgm:pt modelId="{96ABB55E-B507-471C-9814-AF08C9F012BB}">
      <dgm:prSet phldrT="[Szöveg]"/>
      <dgm:spPr>
        <a:solidFill>
          <a:srgbClr val="FF0000"/>
        </a:solidFill>
      </dgm:spPr>
      <dgm:t>
        <a:bodyPr/>
        <a:lstStyle/>
        <a:p>
          <a:pPr algn="l"/>
          <a:r>
            <a:rPr lang="hu-HU" dirty="0"/>
            <a:t>Szakemberhiány</a:t>
          </a:r>
        </a:p>
        <a:p>
          <a:pPr algn="l"/>
          <a:r>
            <a:rPr lang="hu-HU" dirty="0"/>
            <a:t>Gyakorlati tapasztalat nélküli pedagógusok</a:t>
          </a:r>
        </a:p>
        <a:p>
          <a:pPr algn="l"/>
          <a:r>
            <a:rPr lang="hu-HU" dirty="0"/>
            <a:t>Változó jogszabályi környezet</a:t>
          </a:r>
        </a:p>
        <a:p>
          <a:pPr algn="l"/>
          <a:r>
            <a:rPr lang="hu-HU" dirty="0"/>
            <a:t>Végzettségi követelmények</a:t>
          </a:r>
        </a:p>
        <a:p>
          <a:pPr algn="l"/>
          <a:r>
            <a:rPr lang="hu-HU" dirty="0"/>
            <a:t>Felújításra szoruló épületek</a:t>
          </a:r>
        </a:p>
        <a:p>
          <a:pPr algn="l"/>
          <a:r>
            <a:rPr lang="hu-HU" dirty="0"/>
            <a:t>Finanszírozási kérdések</a:t>
          </a:r>
        </a:p>
        <a:p>
          <a:pPr algn="l"/>
          <a:r>
            <a:rPr lang="hu-HU" dirty="0"/>
            <a:t>Több működtető</a:t>
          </a:r>
          <a:endParaRPr lang="hu-HU"/>
        </a:p>
      </dgm:t>
    </dgm:pt>
    <dgm:pt modelId="{AC4035F9-FC0A-41AC-8F22-BD18925D8B8D}" type="parTrans" cxnId="{30F57A92-A57F-4842-92EA-68E0A0286BE9}">
      <dgm:prSet/>
      <dgm:spPr/>
      <dgm:t>
        <a:bodyPr/>
        <a:lstStyle/>
        <a:p>
          <a:endParaRPr lang="hu-HU"/>
        </a:p>
      </dgm:t>
    </dgm:pt>
    <dgm:pt modelId="{34DF8DD3-AE37-4E69-B1F2-1549DBD56EC7}" type="sibTrans" cxnId="{30F57A92-A57F-4842-92EA-68E0A0286BE9}">
      <dgm:prSet/>
      <dgm:spPr/>
      <dgm:t>
        <a:bodyPr/>
        <a:lstStyle/>
        <a:p>
          <a:endParaRPr lang="hu-HU"/>
        </a:p>
      </dgm:t>
    </dgm:pt>
    <dgm:pt modelId="{06D9A023-D5D1-4DE6-8E8B-9369EA89C15C}">
      <dgm:prSet phldrT="[Szöveg]"/>
      <dgm:spPr/>
      <dgm:t>
        <a:bodyPr/>
        <a:lstStyle/>
        <a:p>
          <a:r>
            <a:rPr lang="hu-HU" b="1" cap="small" baseline="0">
              <a:solidFill>
                <a:sysClr val="windowText" lastClr="000000"/>
              </a:solidFill>
            </a:rPr>
            <a:t>Veszélyek</a:t>
          </a:r>
        </a:p>
      </dgm:t>
    </dgm:pt>
    <dgm:pt modelId="{6DE580FF-4D7C-4970-B594-CBBCE820E95D}" type="parTrans" cxnId="{E142B856-F6FD-476B-BF31-E6A26CA9C771}">
      <dgm:prSet/>
      <dgm:spPr/>
      <dgm:t>
        <a:bodyPr/>
        <a:lstStyle/>
        <a:p>
          <a:endParaRPr lang="hu-HU"/>
        </a:p>
      </dgm:t>
    </dgm:pt>
    <dgm:pt modelId="{C4FDA1C1-70EF-4975-A3C5-CD3FC1CC3FB3}" type="sibTrans" cxnId="{E142B856-F6FD-476B-BF31-E6A26CA9C771}">
      <dgm:prSet/>
      <dgm:spPr/>
      <dgm:t>
        <a:bodyPr/>
        <a:lstStyle/>
        <a:p>
          <a:endParaRPr lang="hu-HU"/>
        </a:p>
      </dgm:t>
    </dgm:pt>
    <dgm:pt modelId="{597C8261-55EF-4D4E-80B0-E42747FFF588}">
      <dgm:prSet phldrT="[Szöveg]"/>
      <dgm:spPr>
        <a:solidFill>
          <a:srgbClr val="0070C0"/>
        </a:solidFill>
      </dgm:spPr>
      <dgm:t>
        <a:bodyPr/>
        <a:lstStyle/>
        <a:p>
          <a:pPr algn="l"/>
          <a:r>
            <a:rPr lang="hu-HU" dirty="0"/>
            <a:t>Átalakuló rendszer</a:t>
          </a:r>
        </a:p>
        <a:p>
          <a:pPr algn="l"/>
          <a:r>
            <a:rPr lang="hu-HU" dirty="0"/>
            <a:t>Pályázatok (kiemelt projekt)</a:t>
          </a:r>
        </a:p>
        <a:p>
          <a:pPr algn="l"/>
          <a:r>
            <a:rPr lang="hu-HU" dirty="0"/>
            <a:t>Ellátási igények növekedése</a:t>
          </a:r>
        </a:p>
        <a:p>
          <a:pPr algn="l"/>
          <a:r>
            <a:rPr lang="hu-HU" dirty="0"/>
            <a:t>Jogszabályi környezet</a:t>
          </a:r>
        </a:p>
        <a:p>
          <a:pPr algn="l"/>
          <a:r>
            <a:rPr lang="hu-HU" dirty="0"/>
            <a:t>K+F tevékenységek a szakterületen</a:t>
          </a:r>
          <a:endParaRPr lang="hu-HU"/>
        </a:p>
      </dgm:t>
    </dgm:pt>
    <dgm:pt modelId="{D8205EFD-C230-4A07-8B70-36394F9E184D}" type="parTrans" cxnId="{B8D578D6-A2FE-4359-828F-91F69A55FE7B}">
      <dgm:prSet/>
      <dgm:spPr/>
      <dgm:t>
        <a:bodyPr/>
        <a:lstStyle/>
        <a:p>
          <a:endParaRPr lang="hu-HU"/>
        </a:p>
      </dgm:t>
    </dgm:pt>
    <dgm:pt modelId="{C54233CE-7CAA-4CA2-8A7A-0290125D47ED}" type="sibTrans" cxnId="{B8D578D6-A2FE-4359-828F-91F69A55FE7B}">
      <dgm:prSet/>
      <dgm:spPr/>
      <dgm:t>
        <a:bodyPr/>
        <a:lstStyle/>
        <a:p>
          <a:endParaRPr lang="hu-HU"/>
        </a:p>
      </dgm:t>
    </dgm:pt>
    <dgm:pt modelId="{1A022443-A1EB-4B00-A8B0-ACAF059E86CC}">
      <dgm:prSet phldrT="[Szöveg]"/>
      <dgm:spPr/>
      <dgm:t>
        <a:bodyPr/>
        <a:lstStyle/>
        <a:p>
          <a:r>
            <a:rPr lang="hu-HU" b="1" cap="small" baseline="0">
              <a:solidFill>
                <a:sysClr val="windowText" lastClr="000000"/>
              </a:solidFill>
            </a:rPr>
            <a:t>Lehetőségek</a:t>
          </a:r>
        </a:p>
      </dgm:t>
    </dgm:pt>
    <dgm:pt modelId="{94CD5A4D-9894-4E3C-8C67-CC82D9F01059}" type="parTrans" cxnId="{E84B9266-8DA8-46BB-A4A5-E8BBCCE8B55A}">
      <dgm:prSet/>
      <dgm:spPr/>
      <dgm:t>
        <a:bodyPr/>
        <a:lstStyle/>
        <a:p>
          <a:endParaRPr lang="hu-HU"/>
        </a:p>
      </dgm:t>
    </dgm:pt>
    <dgm:pt modelId="{39475A78-C58B-4DA0-B15C-779D780EA475}" type="sibTrans" cxnId="{E84B9266-8DA8-46BB-A4A5-E8BBCCE8B55A}">
      <dgm:prSet/>
      <dgm:spPr/>
      <dgm:t>
        <a:bodyPr/>
        <a:lstStyle/>
        <a:p>
          <a:endParaRPr lang="hu-HU"/>
        </a:p>
      </dgm:t>
    </dgm:pt>
    <dgm:pt modelId="{1D5D63EE-0C6E-4D68-B9AD-92D5721CDE88}" type="pres">
      <dgm:prSet presAssocID="{3410D7E5-8EB4-4302-AC97-B7854BA61E0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FE808C0-FD90-4E5F-922F-FE2480476A89}" type="pres">
      <dgm:prSet presAssocID="{3410D7E5-8EB4-4302-AC97-B7854BA61E03}" presName="children" presStyleCnt="0"/>
      <dgm:spPr/>
    </dgm:pt>
    <dgm:pt modelId="{625533A6-0AC1-497C-84C7-D5D90D6BB802}" type="pres">
      <dgm:prSet presAssocID="{3410D7E5-8EB4-4302-AC97-B7854BA61E03}" presName="child1group" presStyleCnt="0"/>
      <dgm:spPr/>
    </dgm:pt>
    <dgm:pt modelId="{0D538C98-32CA-4AB2-8F16-98909A248737}" type="pres">
      <dgm:prSet presAssocID="{3410D7E5-8EB4-4302-AC97-B7854BA61E03}" presName="child1" presStyleLbl="bgAcc1" presStyleIdx="0" presStyleCnt="4"/>
      <dgm:spPr/>
    </dgm:pt>
    <dgm:pt modelId="{FB67E072-0EBA-4DC3-9BF5-2937E846012C}" type="pres">
      <dgm:prSet presAssocID="{3410D7E5-8EB4-4302-AC97-B7854BA61E03}" presName="child1Text" presStyleLbl="bgAcc1" presStyleIdx="0" presStyleCnt="4">
        <dgm:presLayoutVars>
          <dgm:bulletEnabled val="1"/>
        </dgm:presLayoutVars>
      </dgm:prSet>
      <dgm:spPr/>
    </dgm:pt>
    <dgm:pt modelId="{41080528-9B34-4DAC-A012-92281186853C}" type="pres">
      <dgm:prSet presAssocID="{3410D7E5-8EB4-4302-AC97-B7854BA61E03}" presName="child2group" presStyleCnt="0"/>
      <dgm:spPr/>
    </dgm:pt>
    <dgm:pt modelId="{176D1635-A065-4371-8796-490DC472762B}" type="pres">
      <dgm:prSet presAssocID="{3410D7E5-8EB4-4302-AC97-B7854BA61E03}" presName="child2" presStyleLbl="bgAcc1" presStyleIdx="1" presStyleCnt="4"/>
      <dgm:spPr/>
    </dgm:pt>
    <dgm:pt modelId="{412BB04C-FFC4-4C15-BF60-29DA7BAC342A}" type="pres">
      <dgm:prSet presAssocID="{3410D7E5-8EB4-4302-AC97-B7854BA61E03}" presName="child2Text" presStyleLbl="bgAcc1" presStyleIdx="1" presStyleCnt="4">
        <dgm:presLayoutVars>
          <dgm:bulletEnabled val="1"/>
        </dgm:presLayoutVars>
      </dgm:prSet>
      <dgm:spPr/>
    </dgm:pt>
    <dgm:pt modelId="{AA46E0CC-5966-4DF6-80AF-2F1F664ED8D7}" type="pres">
      <dgm:prSet presAssocID="{3410D7E5-8EB4-4302-AC97-B7854BA61E03}" presName="child3group" presStyleCnt="0"/>
      <dgm:spPr/>
    </dgm:pt>
    <dgm:pt modelId="{795740E4-5D4B-4901-871A-DC9A0D17F34C}" type="pres">
      <dgm:prSet presAssocID="{3410D7E5-8EB4-4302-AC97-B7854BA61E03}" presName="child3" presStyleLbl="bgAcc1" presStyleIdx="2" presStyleCnt="4"/>
      <dgm:spPr/>
    </dgm:pt>
    <dgm:pt modelId="{B0DF73A0-01C5-4D5E-BDB7-2EB33BA932A7}" type="pres">
      <dgm:prSet presAssocID="{3410D7E5-8EB4-4302-AC97-B7854BA61E03}" presName="child3Text" presStyleLbl="bgAcc1" presStyleIdx="2" presStyleCnt="4">
        <dgm:presLayoutVars>
          <dgm:bulletEnabled val="1"/>
        </dgm:presLayoutVars>
      </dgm:prSet>
      <dgm:spPr/>
    </dgm:pt>
    <dgm:pt modelId="{0711B059-E813-4518-854A-1098188E2481}" type="pres">
      <dgm:prSet presAssocID="{3410D7E5-8EB4-4302-AC97-B7854BA61E03}" presName="child4group" presStyleCnt="0"/>
      <dgm:spPr/>
    </dgm:pt>
    <dgm:pt modelId="{AFF3BDFE-B5F1-41E8-B472-0491831939F6}" type="pres">
      <dgm:prSet presAssocID="{3410D7E5-8EB4-4302-AC97-B7854BA61E03}" presName="child4" presStyleLbl="bgAcc1" presStyleIdx="3" presStyleCnt="4"/>
      <dgm:spPr/>
    </dgm:pt>
    <dgm:pt modelId="{6B8EEFEC-2DCF-483C-84A7-DCEA7DA6064C}" type="pres">
      <dgm:prSet presAssocID="{3410D7E5-8EB4-4302-AC97-B7854BA61E03}" presName="child4Text" presStyleLbl="bgAcc1" presStyleIdx="3" presStyleCnt="4">
        <dgm:presLayoutVars>
          <dgm:bulletEnabled val="1"/>
        </dgm:presLayoutVars>
      </dgm:prSet>
      <dgm:spPr/>
    </dgm:pt>
    <dgm:pt modelId="{0467594D-47D5-4201-BD5C-C484A3AEA633}" type="pres">
      <dgm:prSet presAssocID="{3410D7E5-8EB4-4302-AC97-B7854BA61E03}" presName="childPlaceholder" presStyleCnt="0"/>
      <dgm:spPr/>
    </dgm:pt>
    <dgm:pt modelId="{04BC6913-31F9-4D49-B36E-7C5B3743F5C4}" type="pres">
      <dgm:prSet presAssocID="{3410D7E5-8EB4-4302-AC97-B7854BA61E03}" presName="circle" presStyleCnt="0"/>
      <dgm:spPr/>
    </dgm:pt>
    <dgm:pt modelId="{C0600EA0-B432-4BA1-8BBC-4A57924B1460}" type="pres">
      <dgm:prSet presAssocID="{3410D7E5-8EB4-4302-AC97-B7854BA61E0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08CE1AC-8C76-426E-9F9F-B1A6B2945973}" type="pres">
      <dgm:prSet presAssocID="{3410D7E5-8EB4-4302-AC97-B7854BA61E0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815F580-1428-4E57-ACE9-EF650B5E59CE}" type="pres">
      <dgm:prSet presAssocID="{3410D7E5-8EB4-4302-AC97-B7854BA61E0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D761DA6-99FF-41E9-91AF-DDDE8197BA1B}" type="pres">
      <dgm:prSet presAssocID="{3410D7E5-8EB4-4302-AC97-B7854BA61E03}" presName="quadrant4" presStyleLbl="node1" presStyleIdx="3" presStyleCnt="4" custLinFactNeighborX="371" custLinFactNeighborY="-371">
        <dgm:presLayoutVars>
          <dgm:chMax val="1"/>
          <dgm:bulletEnabled val="1"/>
        </dgm:presLayoutVars>
      </dgm:prSet>
      <dgm:spPr/>
    </dgm:pt>
    <dgm:pt modelId="{749EAAFC-A247-45FE-A82B-6B47EF96851F}" type="pres">
      <dgm:prSet presAssocID="{3410D7E5-8EB4-4302-AC97-B7854BA61E03}" presName="quadrantPlaceholder" presStyleCnt="0"/>
      <dgm:spPr/>
    </dgm:pt>
    <dgm:pt modelId="{2D401EBC-9E07-4FEF-AE0E-54A5B9609DEC}" type="pres">
      <dgm:prSet presAssocID="{3410D7E5-8EB4-4302-AC97-B7854BA61E03}" presName="center1" presStyleLbl="fgShp" presStyleIdx="0" presStyleCnt="2" custFlipVert="1" custFlipHor="1" custScaleX="13803" custScaleY="7112"/>
      <dgm:spPr/>
    </dgm:pt>
    <dgm:pt modelId="{C07119B1-1980-4AF7-BFF5-F7F639FC87A4}" type="pres">
      <dgm:prSet presAssocID="{3410D7E5-8EB4-4302-AC97-B7854BA61E03}" presName="center2" presStyleLbl="fgShp" presStyleIdx="1" presStyleCnt="2" custFlipVert="1" custFlipHor="1" custScaleX="7706" custScaleY="77983" custLinFactNeighborX="3226" custLinFactNeighborY="34628"/>
      <dgm:spPr/>
    </dgm:pt>
  </dgm:ptLst>
  <dgm:cxnLst>
    <dgm:cxn modelId="{C5083A02-6153-4349-A21B-DCEF387CCA14}" type="presOf" srcId="{597C8261-55EF-4D4E-80B0-E42747FFF588}" destId="{CD761DA6-99FF-41E9-91AF-DDDE8197BA1B}" srcOrd="0" destOrd="0" presId="urn:microsoft.com/office/officeart/2005/8/layout/cycle4"/>
    <dgm:cxn modelId="{70EF860A-ACB3-4B52-B1CF-65072781719E}" type="presOf" srcId="{68BC40BC-AF67-4C8C-B5EC-62C55F8C7C19}" destId="{C0600EA0-B432-4BA1-8BBC-4A57924B1460}" srcOrd="0" destOrd="0" presId="urn:microsoft.com/office/officeart/2005/8/layout/cycle4"/>
    <dgm:cxn modelId="{19BA2E1E-6EE5-4E7F-BF43-3FEE26EF984D}" type="presOf" srcId="{1A022443-A1EB-4B00-A8B0-ACAF059E86CC}" destId="{AFF3BDFE-B5F1-41E8-B472-0491831939F6}" srcOrd="0" destOrd="0" presId="urn:microsoft.com/office/officeart/2005/8/layout/cycle4"/>
    <dgm:cxn modelId="{D170EE29-365C-4576-B7F2-47EC895E10DC}" type="presOf" srcId="{1A022443-A1EB-4B00-A8B0-ACAF059E86CC}" destId="{6B8EEFEC-2DCF-483C-84A7-DCEA7DA6064C}" srcOrd="1" destOrd="0" presId="urn:microsoft.com/office/officeart/2005/8/layout/cycle4"/>
    <dgm:cxn modelId="{1325012B-8C5C-4424-9AFA-D928D91196D1}" type="presOf" srcId="{2BA09772-ECCF-46CD-9280-AFEA9BDC686E}" destId="{0D538C98-32CA-4AB2-8F16-98909A248737}" srcOrd="0" destOrd="0" presId="urn:microsoft.com/office/officeart/2005/8/layout/cycle4"/>
    <dgm:cxn modelId="{454CFF30-E3A1-4101-BED8-8EFB5A7E654A}" srcId="{3410D7E5-8EB4-4302-AC97-B7854BA61E03}" destId="{75C7EF1C-5FF4-47E6-89B8-20034FE30FC6}" srcOrd="1" destOrd="0" parTransId="{E03818AE-58ED-4AE2-8773-759FDD9CAD3D}" sibTransId="{32F04303-1A85-4056-B35F-E41B80150C75}"/>
    <dgm:cxn modelId="{F4A7C05D-1F8C-47B2-8D66-E90B314D7F7A}" srcId="{3410D7E5-8EB4-4302-AC97-B7854BA61E03}" destId="{68BC40BC-AF67-4C8C-B5EC-62C55F8C7C19}" srcOrd="0" destOrd="0" parTransId="{6C8C0A34-4C6D-4F30-96B0-E65D11110134}" sibTransId="{6E011B06-A9ED-4C18-BD0E-D69918FA8CF3}"/>
    <dgm:cxn modelId="{E84B9266-8DA8-46BB-A4A5-E8BBCCE8B55A}" srcId="{597C8261-55EF-4D4E-80B0-E42747FFF588}" destId="{1A022443-A1EB-4B00-A8B0-ACAF059E86CC}" srcOrd="0" destOrd="0" parTransId="{94CD5A4D-9894-4E3C-8C67-CC82D9F01059}" sibTransId="{39475A78-C58B-4DA0-B15C-779D780EA475}"/>
    <dgm:cxn modelId="{C15DF969-BCF8-4126-9BB0-9C4F66F53E82}" type="presOf" srcId="{D4C74279-74F2-46AC-8595-D8BF6BE46753}" destId="{176D1635-A065-4371-8796-490DC472762B}" srcOrd="0" destOrd="0" presId="urn:microsoft.com/office/officeart/2005/8/layout/cycle4"/>
    <dgm:cxn modelId="{4BA16050-C058-4125-A12D-63C9DCAE380A}" type="presOf" srcId="{3410D7E5-8EB4-4302-AC97-B7854BA61E03}" destId="{1D5D63EE-0C6E-4D68-B9AD-92D5721CDE88}" srcOrd="0" destOrd="0" presId="urn:microsoft.com/office/officeart/2005/8/layout/cycle4"/>
    <dgm:cxn modelId="{0F406F71-0658-4348-BB67-C23D58FB5C84}" srcId="{68BC40BC-AF67-4C8C-B5EC-62C55F8C7C19}" destId="{2BA09772-ECCF-46CD-9280-AFEA9BDC686E}" srcOrd="0" destOrd="0" parTransId="{3F8D2263-15C6-4CD6-8CC1-A9F4C677144A}" sibTransId="{FC39D158-1AA4-4CCB-B8D2-DE0552198161}"/>
    <dgm:cxn modelId="{00A51172-0BC0-4F45-917A-3EB6BEB07D97}" type="presOf" srcId="{75C7EF1C-5FF4-47E6-89B8-20034FE30FC6}" destId="{C08CE1AC-8C76-426E-9F9F-B1A6B2945973}" srcOrd="0" destOrd="0" presId="urn:microsoft.com/office/officeart/2005/8/layout/cycle4"/>
    <dgm:cxn modelId="{E142B856-F6FD-476B-BF31-E6A26CA9C771}" srcId="{96ABB55E-B507-471C-9814-AF08C9F012BB}" destId="{06D9A023-D5D1-4DE6-8E8B-9369EA89C15C}" srcOrd="0" destOrd="0" parTransId="{6DE580FF-4D7C-4970-B594-CBBCE820E95D}" sibTransId="{C4FDA1C1-70EF-4975-A3C5-CD3FC1CC3FB3}"/>
    <dgm:cxn modelId="{30F57A92-A57F-4842-92EA-68E0A0286BE9}" srcId="{3410D7E5-8EB4-4302-AC97-B7854BA61E03}" destId="{96ABB55E-B507-471C-9814-AF08C9F012BB}" srcOrd="2" destOrd="0" parTransId="{AC4035F9-FC0A-41AC-8F22-BD18925D8B8D}" sibTransId="{34DF8DD3-AE37-4E69-B1F2-1549DBD56EC7}"/>
    <dgm:cxn modelId="{6484C6D5-E6B1-4C6E-96C0-9008DC65E155}" type="presOf" srcId="{D4C74279-74F2-46AC-8595-D8BF6BE46753}" destId="{412BB04C-FFC4-4C15-BF60-29DA7BAC342A}" srcOrd="1" destOrd="0" presId="urn:microsoft.com/office/officeart/2005/8/layout/cycle4"/>
    <dgm:cxn modelId="{B8D578D6-A2FE-4359-828F-91F69A55FE7B}" srcId="{3410D7E5-8EB4-4302-AC97-B7854BA61E03}" destId="{597C8261-55EF-4D4E-80B0-E42747FFF588}" srcOrd="3" destOrd="0" parTransId="{D8205EFD-C230-4A07-8B70-36394F9E184D}" sibTransId="{C54233CE-7CAA-4CA2-8A7A-0290125D47ED}"/>
    <dgm:cxn modelId="{64ACBEDB-6EC9-4312-8C27-46DC8D209955}" type="presOf" srcId="{06D9A023-D5D1-4DE6-8E8B-9369EA89C15C}" destId="{B0DF73A0-01C5-4D5E-BDB7-2EB33BA932A7}" srcOrd="1" destOrd="0" presId="urn:microsoft.com/office/officeart/2005/8/layout/cycle4"/>
    <dgm:cxn modelId="{1E5622DE-CCD1-4A0D-A398-7D1F284750AA}" type="presOf" srcId="{06D9A023-D5D1-4DE6-8E8B-9369EA89C15C}" destId="{795740E4-5D4B-4901-871A-DC9A0D17F34C}" srcOrd="0" destOrd="0" presId="urn:microsoft.com/office/officeart/2005/8/layout/cycle4"/>
    <dgm:cxn modelId="{FCE131DE-C1AF-4AB3-A22E-E6D35587B046}" type="presOf" srcId="{96ABB55E-B507-471C-9814-AF08C9F012BB}" destId="{1815F580-1428-4E57-ACE9-EF650B5E59CE}" srcOrd="0" destOrd="0" presId="urn:microsoft.com/office/officeart/2005/8/layout/cycle4"/>
    <dgm:cxn modelId="{1B025BE7-0839-432E-A6A3-0C73FA127839}" type="presOf" srcId="{2BA09772-ECCF-46CD-9280-AFEA9BDC686E}" destId="{FB67E072-0EBA-4DC3-9BF5-2937E846012C}" srcOrd="1" destOrd="0" presId="urn:microsoft.com/office/officeart/2005/8/layout/cycle4"/>
    <dgm:cxn modelId="{051EC8FD-2242-4202-9035-4C19148FC3C7}" srcId="{75C7EF1C-5FF4-47E6-89B8-20034FE30FC6}" destId="{D4C74279-74F2-46AC-8595-D8BF6BE46753}" srcOrd="0" destOrd="0" parTransId="{EE04F150-A6E6-4871-B827-A867DF9211F3}" sibTransId="{2BC338F9-9CCF-45C2-9963-05E03F79833D}"/>
    <dgm:cxn modelId="{67850B7F-5A91-441A-9176-111FB9EA746A}" type="presParOf" srcId="{1D5D63EE-0C6E-4D68-B9AD-92D5721CDE88}" destId="{1FE808C0-FD90-4E5F-922F-FE2480476A89}" srcOrd="0" destOrd="0" presId="urn:microsoft.com/office/officeart/2005/8/layout/cycle4"/>
    <dgm:cxn modelId="{6169C558-3624-401C-9812-2D33DD017F3E}" type="presParOf" srcId="{1FE808C0-FD90-4E5F-922F-FE2480476A89}" destId="{625533A6-0AC1-497C-84C7-D5D90D6BB802}" srcOrd="0" destOrd="0" presId="urn:microsoft.com/office/officeart/2005/8/layout/cycle4"/>
    <dgm:cxn modelId="{AC867A2B-C781-4B51-B9DC-2D2B01912F85}" type="presParOf" srcId="{625533A6-0AC1-497C-84C7-D5D90D6BB802}" destId="{0D538C98-32CA-4AB2-8F16-98909A248737}" srcOrd="0" destOrd="0" presId="urn:microsoft.com/office/officeart/2005/8/layout/cycle4"/>
    <dgm:cxn modelId="{8045F7A6-5E23-46D6-B28B-76FDDE8BA4B0}" type="presParOf" srcId="{625533A6-0AC1-497C-84C7-D5D90D6BB802}" destId="{FB67E072-0EBA-4DC3-9BF5-2937E846012C}" srcOrd="1" destOrd="0" presId="urn:microsoft.com/office/officeart/2005/8/layout/cycle4"/>
    <dgm:cxn modelId="{68E68657-253E-4C07-9B76-66D1987942AA}" type="presParOf" srcId="{1FE808C0-FD90-4E5F-922F-FE2480476A89}" destId="{41080528-9B34-4DAC-A012-92281186853C}" srcOrd="1" destOrd="0" presId="urn:microsoft.com/office/officeart/2005/8/layout/cycle4"/>
    <dgm:cxn modelId="{25B95492-5802-4135-8750-81C280403665}" type="presParOf" srcId="{41080528-9B34-4DAC-A012-92281186853C}" destId="{176D1635-A065-4371-8796-490DC472762B}" srcOrd="0" destOrd="0" presId="urn:microsoft.com/office/officeart/2005/8/layout/cycle4"/>
    <dgm:cxn modelId="{C6A31EEF-3A77-4E7E-807A-B0647F2896BA}" type="presParOf" srcId="{41080528-9B34-4DAC-A012-92281186853C}" destId="{412BB04C-FFC4-4C15-BF60-29DA7BAC342A}" srcOrd="1" destOrd="0" presId="urn:microsoft.com/office/officeart/2005/8/layout/cycle4"/>
    <dgm:cxn modelId="{9B197F62-9F59-47F4-A699-43A38D6499EB}" type="presParOf" srcId="{1FE808C0-FD90-4E5F-922F-FE2480476A89}" destId="{AA46E0CC-5966-4DF6-80AF-2F1F664ED8D7}" srcOrd="2" destOrd="0" presId="urn:microsoft.com/office/officeart/2005/8/layout/cycle4"/>
    <dgm:cxn modelId="{E0230A50-872E-4C13-A2B5-51C633E5E684}" type="presParOf" srcId="{AA46E0CC-5966-4DF6-80AF-2F1F664ED8D7}" destId="{795740E4-5D4B-4901-871A-DC9A0D17F34C}" srcOrd="0" destOrd="0" presId="urn:microsoft.com/office/officeart/2005/8/layout/cycle4"/>
    <dgm:cxn modelId="{6CDB8E22-6EFA-47BD-8F68-857B3604B715}" type="presParOf" srcId="{AA46E0CC-5966-4DF6-80AF-2F1F664ED8D7}" destId="{B0DF73A0-01C5-4D5E-BDB7-2EB33BA932A7}" srcOrd="1" destOrd="0" presId="urn:microsoft.com/office/officeart/2005/8/layout/cycle4"/>
    <dgm:cxn modelId="{037FD88D-F0E6-4526-9090-C318455D404F}" type="presParOf" srcId="{1FE808C0-FD90-4E5F-922F-FE2480476A89}" destId="{0711B059-E813-4518-854A-1098188E2481}" srcOrd="3" destOrd="0" presId="urn:microsoft.com/office/officeart/2005/8/layout/cycle4"/>
    <dgm:cxn modelId="{1BE53EAF-821D-4718-BE55-3B82AB471319}" type="presParOf" srcId="{0711B059-E813-4518-854A-1098188E2481}" destId="{AFF3BDFE-B5F1-41E8-B472-0491831939F6}" srcOrd="0" destOrd="0" presId="urn:microsoft.com/office/officeart/2005/8/layout/cycle4"/>
    <dgm:cxn modelId="{F190E080-9459-42A5-8338-10A64810959E}" type="presParOf" srcId="{0711B059-E813-4518-854A-1098188E2481}" destId="{6B8EEFEC-2DCF-483C-84A7-DCEA7DA6064C}" srcOrd="1" destOrd="0" presId="urn:microsoft.com/office/officeart/2005/8/layout/cycle4"/>
    <dgm:cxn modelId="{57142569-4C48-4FFB-BFF3-0DF87872FA39}" type="presParOf" srcId="{1FE808C0-FD90-4E5F-922F-FE2480476A89}" destId="{0467594D-47D5-4201-BD5C-C484A3AEA633}" srcOrd="4" destOrd="0" presId="urn:microsoft.com/office/officeart/2005/8/layout/cycle4"/>
    <dgm:cxn modelId="{B2E4F40A-1526-4AF2-89B8-9F685F8B9FA7}" type="presParOf" srcId="{1D5D63EE-0C6E-4D68-B9AD-92D5721CDE88}" destId="{04BC6913-31F9-4D49-B36E-7C5B3743F5C4}" srcOrd="1" destOrd="0" presId="urn:microsoft.com/office/officeart/2005/8/layout/cycle4"/>
    <dgm:cxn modelId="{837E1655-E8B3-48B8-B832-E0E1F3821BA6}" type="presParOf" srcId="{04BC6913-31F9-4D49-B36E-7C5B3743F5C4}" destId="{C0600EA0-B432-4BA1-8BBC-4A57924B1460}" srcOrd="0" destOrd="0" presId="urn:microsoft.com/office/officeart/2005/8/layout/cycle4"/>
    <dgm:cxn modelId="{2CE7D062-5D38-4D53-9D6F-F8253433793F}" type="presParOf" srcId="{04BC6913-31F9-4D49-B36E-7C5B3743F5C4}" destId="{C08CE1AC-8C76-426E-9F9F-B1A6B2945973}" srcOrd="1" destOrd="0" presId="urn:microsoft.com/office/officeart/2005/8/layout/cycle4"/>
    <dgm:cxn modelId="{CA309A3C-1B42-49B0-8403-7F17B21B02B4}" type="presParOf" srcId="{04BC6913-31F9-4D49-B36E-7C5B3743F5C4}" destId="{1815F580-1428-4E57-ACE9-EF650B5E59CE}" srcOrd="2" destOrd="0" presId="urn:microsoft.com/office/officeart/2005/8/layout/cycle4"/>
    <dgm:cxn modelId="{DE3AF6DD-076E-4F0A-95DC-08A524CC5FEC}" type="presParOf" srcId="{04BC6913-31F9-4D49-B36E-7C5B3743F5C4}" destId="{CD761DA6-99FF-41E9-91AF-DDDE8197BA1B}" srcOrd="3" destOrd="0" presId="urn:microsoft.com/office/officeart/2005/8/layout/cycle4"/>
    <dgm:cxn modelId="{CAA8B860-7ADA-48C2-B937-01C1623D3E49}" type="presParOf" srcId="{04BC6913-31F9-4D49-B36E-7C5B3743F5C4}" destId="{749EAAFC-A247-45FE-A82B-6B47EF96851F}" srcOrd="4" destOrd="0" presId="urn:microsoft.com/office/officeart/2005/8/layout/cycle4"/>
    <dgm:cxn modelId="{B655497B-3DD2-4AA1-BDD2-8A0507D1C841}" type="presParOf" srcId="{1D5D63EE-0C6E-4D68-B9AD-92D5721CDE88}" destId="{2D401EBC-9E07-4FEF-AE0E-54A5B9609DEC}" srcOrd="2" destOrd="0" presId="urn:microsoft.com/office/officeart/2005/8/layout/cycle4"/>
    <dgm:cxn modelId="{EE29DC38-A1EE-4956-BF4A-981396BDC068}" type="presParOf" srcId="{1D5D63EE-0C6E-4D68-B9AD-92D5721CDE88}" destId="{C07119B1-1980-4AF7-BFF5-F7F639FC87A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40E4-5D4B-4901-871A-DC9A0D17F34C}">
      <dsp:nvSpPr>
        <dsp:cNvPr id="0" name=""/>
        <dsp:cNvSpPr/>
      </dsp:nvSpPr>
      <dsp:spPr>
        <a:xfrm>
          <a:off x="5971039" y="3368447"/>
          <a:ext cx="2447078" cy="1585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b="1" kern="1200" cap="small" baseline="0">
              <a:solidFill>
                <a:sysClr val="windowText" lastClr="000000"/>
              </a:solidFill>
            </a:rPr>
            <a:t>Veszélyek</a:t>
          </a:r>
        </a:p>
      </dsp:txBody>
      <dsp:txXfrm>
        <a:off x="6739983" y="3799556"/>
        <a:ext cx="1643312" cy="1119222"/>
      </dsp:txXfrm>
    </dsp:sp>
    <dsp:sp modelId="{AFF3BDFE-B5F1-41E8-B472-0491831939F6}">
      <dsp:nvSpPr>
        <dsp:cNvPr id="0" name=""/>
        <dsp:cNvSpPr/>
      </dsp:nvSpPr>
      <dsp:spPr>
        <a:xfrm>
          <a:off x="1978437" y="3368447"/>
          <a:ext cx="2447078" cy="1585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b="1" kern="1200" cap="small" baseline="0">
              <a:solidFill>
                <a:sysClr val="windowText" lastClr="000000"/>
              </a:solidFill>
            </a:rPr>
            <a:t>Lehetőségek</a:t>
          </a:r>
        </a:p>
      </dsp:txBody>
      <dsp:txXfrm>
        <a:off x="2013258" y="3799556"/>
        <a:ext cx="1643312" cy="1119222"/>
      </dsp:txXfrm>
    </dsp:sp>
    <dsp:sp modelId="{176D1635-A065-4371-8796-490DC472762B}">
      <dsp:nvSpPr>
        <dsp:cNvPr id="0" name=""/>
        <dsp:cNvSpPr/>
      </dsp:nvSpPr>
      <dsp:spPr>
        <a:xfrm>
          <a:off x="5971039" y="0"/>
          <a:ext cx="2447078" cy="1585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b="1" i="0" kern="1200" cap="small" baseline="0"/>
            <a:t>Gyengeségek</a:t>
          </a:r>
        </a:p>
      </dsp:txBody>
      <dsp:txXfrm>
        <a:off x="6739983" y="34821"/>
        <a:ext cx="1643312" cy="1119222"/>
      </dsp:txXfrm>
    </dsp:sp>
    <dsp:sp modelId="{0D538C98-32CA-4AB2-8F16-98909A248737}">
      <dsp:nvSpPr>
        <dsp:cNvPr id="0" name=""/>
        <dsp:cNvSpPr/>
      </dsp:nvSpPr>
      <dsp:spPr>
        <a:xfrm>
          <a:off x="1978437" y="0"/>
          <a:ext cx="2447078" cy="1585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900" b="1" i="0" kern="1200" cap="small" baseline="0">
              <a:solidFill>
                <a:sysClr val="windowText" lastClr="000000"/>
              </a:solidFill>
            </a:rPr>
            <a:t>Erősségek</a:t>
          </a:r>
        </a:p>
      </dsp:txBody>
      <dsp:txXfrm>
        <a:off x="2013258" y="34821"/>
        <a:ext cx="1643312" cy="1119222"/>
      </dsp:txXfrm>
    </dsp:sp>
    <dsp:sp modelId="{C0600EA0-B432-4BA1-8BBC-4A57924B1460}">
      <dsp:nvSpPr>
        <dsp:cNvPr id="0" name=""/>
        <dsp:cNvSpPr/>
      </dsp:nvSpPr>
      <dsp:spPr>
        <a:xfrm>
          <a:off x="3003832" y="282355"/>
          <a:ext cx="2144908" cy="2144908"/>
        </a:xfrm>
        <a:prstGeom prst="pieWedge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Elkötelezett, magas szakmai kvalitásokkal rendelkező </a:t>
          </a:r>
          <a:r>
            <a:rPr lang="hu-HU" sz="900" kern="1200" dirty="0" err="1"/>
            <a:t>szakalkalmazotti</a:t>
          </a:r>
          <a:r>
            <a:rPr lang="hu-HU" sz="900" kern="1200" dirty="0"/>
            <a:t> testület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Egyes feladatellátási helyek jó gyakorlatai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Eltérő szervezeti kultúrák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Tradíciók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Nyitottság, kreativitás, innovatív törekvések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Jól funkcionáló partneri körök</a:t>
          </a:r>
          <a:endParaRPr lang="hu-HU" sz="900" kern="1200"/>
        </a:p>
      </dsp:txBody>
      <dsp:txXfrm>
        <a:off x="3632061" y="910584"/>
        <a:ext cx="1516679" cy="1516679"/>
      </dsp:txXfrm>
    </dsp:sp>
    <dsp:sp modelId="{C08CE1AC-8C76-426E-9F9F-B1A6B2945973}">
      <dsp:nvSpPr>
        <dsp:cNvPr id="0" name=""/>
        <dsp:cNvSpPr/>
      </dsp:nvSpPr>
      <dsp:spPr>
        <a:xfrm rot="5400000">
          <a:off x="5247813" y="282355"/>
          <a:ext cx="2144908" cy="2144908"/>
        </a:xfrm>
        <a:prstGeom prst="pieWedge">
          <a:avLst/>
        </a:prstGeom>
        <a:solidFill>
          <a:schemeClr val="bg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Eltérő fejlettségi szintek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Eltérő szervezeti kultúrák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Érdeksérelmek, érdekellentétek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Rivalizálás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Tagintézményi elszigeteltség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Félelem (változástól, újtól, egységesítéstől)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Túlterheltség</a:t>
          </a:r>
        </a:p>
      </dsp:txBody>
      <dsp:txXfrm rot="-5400000">
        <a:off x="5247813" y="910584"/>
        <a:ext cx="1516679" cy="1516679"/>
      </dsp:txXfrm>
    </dsp:sp>
    <dsp:sp modelId="{1815F580-1428-4E57-ACE9-EF650B5E59CE}">
      <dsp:nvSpPr>
        <dsp:cNvPr id="0" name=""/>
        <dsp:cNvSpPr/>
      </dsp:nvSpPr>
      <dsp:spPr>
        <a:xfrm rot="10800000">
          <a:off x="5247813" y="2526336"/>
          <a:ext cx="2144908" cy="2144908"/>
        </a:xfrm>
        <a:prstGeom prst="pieWedg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Szakemberhiány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Gyakorlati tapasztalat nélküli pedagógusok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Változó jogszabályi környezet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Végzettségi követelmények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Felújításra szoruló épületek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Finanszírozási kérdések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Több működtető</a:t>
          </a:r>
          <a:endParaRPr lang="hu-HU" sz="900" kern="1200"/>
        </a:p>
      </dsp:txBody>
      <dsp:txXfrm rot="10800000">
        <a:off x="5247813" y="2526336"/>
        <a:ext cx="1516679" cy="1516679"/>
      </dsp:txXfrm>
    </dsp:sp>
    <dsp:sp modelId="{CD761DA6-99FF-41E9-91AF-DDDE8197BA1B}">
      <dsp:nvSpPr>
        <dsp:cNvPr id="0" name=""/>
        <dsp:cNvSpPr/>
      </dsp:nvSpPr>
      <dsp:spPr>
        <a:xfrm rot="16200000">
          <a:off x="3011790" y="2518378"/>
          <a:ext cx="2144908" cy="2144908"/>
        </a:xfrm>
        <a:prstGeom prst="pieWedg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Átalakuló rendszer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Pályázatok (kiemelt projekt)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Ellátási igények növekedése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Jogszabályi környezet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K+F tevékenységek a szakterületen</a:t>
          </a:r>
          <a:endParaRPr lang="hu-HU" sz="900" kern="1200"/>
        </a:p>
      </dsp:txBody>
      <dsp:txXfrm rot="5400000">
        <a:off x="3640019" y="2518378"/>
        <a:ext cx="1516679" cy="1516679"/>
      </dsp:txXfrm>
    </dsp:sp>
    <dsp:sp modelId="{2D401EBC-9E07-4FEF-AE0E-54A5B9609DEC}">
      <dsp:nvSpPr>
        <dsp:cNvPr id="0" name=""/>
        <dsp:cNvSpPr/>
      </dsp:nvSpPr>
      <dsp:spPr>
        <a:xfrm flipH="1" flipV="1">
          <a:off x="5147167" y="2330060"/>
          <a:ext cx="102219" cy="457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119B1-1980-4AF7-BFF5-F7F639FC87A4}">
      <dsp:nvSpPr>
        <dsp:cNvPr id="0" name=""/>
        <dsp:cNvSpPr/>
      </dsp:nvSpPr>
      <dsp:spPr>
        <a:xfrm rot="10800000" flipH="1" flipV="1">
          <a:off x="5193634" y="2572540"/>
          <a:ext cx="57067" cy="50218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0.82876</cdr:x>
      <cdr:y>0.3588</cdr:y>
    </cdr:from>
    <cdr:to>
      <cdr:x>0.95655</cdr:x>
      <cdr:y>0.48317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7B594B2B-E51E-45F6-8AE4-8637E48E6CBE}"/>
            </a:ext>
          </a:extLst>
        </cdr:cNvPr>
        <cdr:cNvSpPr txBox="1"/>
      </cdr:nvSpPr>
      <cdr:spPr>
        <a:xfrm xmlns:a="http://schemas.openxmlformats.org/drawingml/2006/main">
          <a:off x="8335992" y="1443347"/>
          <a:ext cx="1285336" cy="500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0.85106</cdr:x>
      <cdr:y>0.41991</cdr:y>
    </cdr:from>
    <cdr:to>
      <cdr:x>0.98756</cdr:x>
      <cdr:y>0.64722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8A7AAC8B-E7E0-4453-9138-B3216622576F}"/>
            </a:ext>
          </a:extLst>
        </cdr:cNvPr>
        <cdr:cNvSpPr txBox="1"/>
      </cdr:nvSpPr>
      <cdr:spPr>
        <a:xfrm xmlns:a="http://schemas.openxmlformats.org/drawingml/2006/main">
          <a:off x="8560279" y="1689200"/>
          <a:ext cx="137295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0.82018</cdr:x>
      <cdr:y>0.35237</cdr:y>
    </cdr:from>
    <cdr:to>
      <cdr:x>0.96427</cdr:x>
      <cdr:y>0.4553</cdr:y>
    </cdr:to>
    <cdr:sp macro="" textlink="">
      <cdr:nvSpPr>
        <cdr:cNvPr id="4" name="Szövegdoboz 3">
          <a:extLst xmlns:a="http://schemas.openxmlformats.org/drawingml/2006/main">
            <a:ext uri="{FF2B5EF4-FFF2-40B4-BE49-F238E27FC236}">
              <a16:creationId xmlns:a16="http://schemas.microsoft.com/office/drawing/2014/main" id="{33C1892D-4064-44B2-B079-2EE654F4483D}"/>
            </a:ext>
          </a:extLst>
        </cdr:cNvPr>
        <cdr:cNvSpPr txBox="1"/>
      </cdr:nvSpPr>
      <cdr:spPr>
        <a:xfrm xmlns:a="http://schemas.openxmlformats.org/drawingml/2006/main">
          <a:off x="8249728" y="1417468"/>
          <a:ext cx="1449238" cy="41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0.82606</cdr:x>
      <cdr:y>0.72575</cdr:y>
    </cdr:from>
    <cdr:to>
      <cdr:x>1</cdr:x>
      <cdr:y>0.86085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FFA65870-A1BC-46CA-B333-78AE439E8215}"/>
            </a:ext>
          </a:extLst>
        </cdr:cNvPr>
        <cdr:cNvSpPr txBox="1"/>
      </cdr:nvSpPr>
      <cdr:spPr>
        <a:xfrm xmlns:a="http://schemas.openxmlformats.org/drawingml/2006/main">
          <a:off x="8916535" y="2919483"/>
          <a:ext cx="1749606" cy="543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0.90808</cdr:x>
      <cdr:y>0.05729</cdr:y>
    </cdr:from>
    <cdr:to>
      <cdr:x>1</cdr:x>
      <cdr:y>0.26909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E9856148-1B9B-4367-9A25-15BFB42CBDB6}"/>
            </a:ext>
          </a:extLst>
        </cdr:cNvPr>
        <cdr:cNvSpPr txBox="1"/>
      </cdr:nvSpPr>
      <cdr:spPr>
        <a:xfrm xmlns:a="http://schemas.openxmlformats.org/drawingml/2006/main">
          <a:off x="9133785" y="230480"/>
          <a:ext cx="924615" cy="851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3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7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04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9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2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58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8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4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28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6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FE836B-D00F-4FE1-983B-0DAF1522B0C8}" type="datetimeFigureOut">
              <a:rPr lang="hu-HU" smtClean="0"/>
              <a:t>2025. 04. 10.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8C56C2-BCA6-44AC-B0DA-82692F51D3EC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9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68332" y="4142578"/>
            <a:ext cx="8622030" cy="1619948"/>
          </a:xfrm>
        </p:spPr>
        <p:txBody>
          <a:bodyPr>
            <a:normAutofit fontScale="90000"/>
          </a:bodyPr>
          <a:lstStyle/>
          <a:p>
            <a:pPr algn="ctr"/>
            <a:br>
              <a:rPr lang="hu-HU" sz="3200" b="1" cap="small" dirty="0"/>
            </a:br>
            <a:br>
              <a:rPr lang="hu-HU" sz="3200" b="1" cap="small" dirty="0"/>
            </a:br>
            <a:br>
              <a:rPr lang="hu-HU" sz="3200" b="1" cap="small" dirty="0"/>
            </a:br>
            <a:r>
              <a:rPr lang="hu-HU" sz="3200" b="1" cap="small" dirty="0"/>
              <a:t>A pedagógiai szakszolgálati ellátórendszer működése, fejlesztési lehetőségei – egy kutatás tükrében</a:t>
            </a:r>
            <a:br>
              <a:rPr lang="hu-HU" sz="3200" b="1" cap="small" dirty="0"/>
            </a:br>
            <a:br>
              <a:rPr lang="hu-HU" sz="3200" b="1" cap="small" dirty="0"/>
            </a:br>
            <a:r>
              <a:rPr lang="hu-HU" sz="2200" b="1" cap="small" dirty="0"/>
              <a:t>Pedagógiai Szakszolgálatok Hete 2025</a:t>
            </a:r>
            <a:br>
              <a:rPr lang="hu-HU" sz="2200" b="1" cap="small" dirty="0"/>
            </a:br>
            <a:br>
              <a:rPr lang="hu-HU" sz="2200" b="1" cap="small" dirty="0"/>
            </a:br>
            <a:r>
              <a:rPr lang="hu-HU" sz="1800" b="1" cap="small" dirty="0"/>
              <a:t>Mile Anikó – Kállai Gabriella – Kiss László – Papp Gabriella</a:t>
            </a:r>
            <a:br>
              <a:rPr lang="hu-HU" sz="3200" b="1" cap="small" dirty="0"/>
            </a:br>
            <a:endParaRPr lang="hu-HU" sz="2000" b="1" cap="small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45970" y="5532120"/>
            <a:ext cx="8622030" cy="571500"/>
          </a:xfrm>
        </p:spPr>
        <p:txBody>
          <a:bodyPr>
            <a:normAutofit/>
          </a:bodyPr>
          <a:lstStyle/>
          <a:p>
            <a:pPr algn="ctr"/>
            <a:r>
              <a:rPr lang="hu-HU" sz="1400" dirty="0"/>
              <a:t>2025. Április 11.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33957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FF441DE2-ECB8-490D-ABD2-EBCE7D91A462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1B1F485D-D774-4965-A0F1-A21715DB135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8625F7A2-6F61-49D1-9A9F-B608CAEF7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137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76A98-103A-B05B-955A-DC627958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 descr="A képen padló, fedett pályás látható">
            <a:extLst>
              <a:ext uri="{FF2B5EF4-FFF2-40B4-BE49-F238E27FC236}">
                <a16:creationId xmlns:a16="http://schemas.microsoft.com/office/drawing/2014/main" id="{73BEF6D3-5FF7-0CE0-EF38-68DD24C9DB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04804"/>
            <a:ext cx="8860220" cy="5072477"/>
          </a:xfrm>
        </p:spPr>
      </p:pic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5AAAF275-C3EE-216C-E1DE-A4E9F1065995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3D9E2B9F-21C5-FF61-5DA9-B8602A05E881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29953C4A-3B62-D5FB-726C-2B142E72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1849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30E88-98E7-C089-7400-8F2F29E7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3D0D1CCB-4FE0-9E16-9AAB-0B90141E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8537"/>
          </a:xfrm>
        </p:spPr>
        <p:txBody>
          <a:bodyPr>
            <a:normAutofit/>
          </a:bodyPr>
          <a:lstStyle/>
          <a:p>
            <a:r>
              <a:rPr lang="hu-HU" sz="3600" b="1" cap="small" dirty="0">
                <a:solidFill>
                  <a:schemeClr val="accent1"/>
                </a:solidFill>
              </a:rPr>
              <a:t>SWOT analízis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6DEB70A7-8D9A-D5B7-AD2A-6F54053BAB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202122"/>
                </a:solidFill>
                <a:latin typeface="Arial" panose="020B0604020202020204" pitchFamily="34" charset="0"/>
              </a:rPr>
              <a:t>Erősségek</a:t>
            </a:r>
            <a:r>
              <a:rPr lang="hu-HU" dirty="0">
                <a:solidFill>
                  <a:srgbClr val="202122"/>
                </a:solidFill>
                <a:latin typeface="Arial" panose="020B0604020202020204" pitchFamily="34" charset="0"/>
              </a:rPr>
              <a:t>: belső tényezők: pozitív dolgok, amik jól működnek, és lehet rá befolyás, hogy még jobban működjenek.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Gyengeségek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belső tényezők: olyan dolgok, amik nem jól működnek, de lehet rá befolyás, hogy jobb legyen.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Lehetőségek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külső tényezők: olyan adottságok, amelyeket nem tudunk befolyásolni, de kedvezőek, és rájuk építve kihasználhatjuk az erősségeinket.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Veszélyek</a:t>
            </a:r>
            <a:r>
              <a:rPr lang="hu-H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külső tényezők: olyan korlátok, negatív tényezők, amelyeket nem tudunk befolyásolni, és csökkentik a siker esélyeit, kockázatot is jelentenek.</a:t>
            </a:r>
          </a:p>
          <a:p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FC317351-EEC1-FE1A-62EF-EEBB018E1CE8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B7AFBF06-BBEF-4735-F075-324F46101D82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F5CC2CAE-8F86-8C2F-1840-DD9AD4229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pic>
        <p:nvPicPr>
          <p:cNvPr id="1026" name="Picture 2" descr="Mi az a SWOT elemzés és hogyan csináld jól? - Usernet">
            <a:extLst>
              <a:ext uri="{FF2B5EF4-FFF2-40B4-BE49-F238E27FC236}">
                <a16:creationId xmlns:a16="http://schemas.microsoft.com/office/drawing/2014/main" id="{9BC1D773-4232-CDAD-5795-B7A7CA407C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393650"/>
            <a:ext cx="4938712" cy="29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964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E86-48A6-9448-4B68-D2DF10D3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2F25E-47CE-0880-75BE-C699C2A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25" y="286604"/>
            <a:ext cx="10396555" cy="558786"/>
          </a:xfrm>
        </p:spPr>
        <p:txBody>
          <a:bodyPr>
            <a:normAutofit fontScale="90000"/>
          </a:bodyPr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SWOT analízis - 2013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0FD1F9A-2C59-8DF4-C477-437BC868ECA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416DD4-D7B1-1FF7-EF22-F54E26D6065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ADEE47-B286-C865-24A0-EC68D6E8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03B76F2D-DD12-4701-9E1B-D44B23DE76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595119"/>
              </p:ext>
            </p:extLst>
          </p:nvPr>
        </p:nvGraphicFramePr>
        <p:xfrm>
          <a:off x="759125" y="1248792"/>
          <a:ext cx="10396555" cy="495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1141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E32DD-0FDB-3D17-E773-1272174C2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3E80F47D-03A2-734E-03C7-5ABECE76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2678"/>
          </a:xfrm>
        </p:spPr>
        <p:txBody>
          <a:bodyPr/>
          <a:lstStyle/>
          <a:p>
            <a:r>
              <a:rPr lang="hu-HU" sz="3600" b="1" cap="small" dirty="0">
                <a:solidFill>
                  <a:schemeClr val="accent1"/>
                </a:solidFill>
              </a:rPr>
              <a:t>SWOT analízis - 2024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94CB1BC8-3D93-8C24-6E15-1FAB176844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u-HU" dirty="0"/>
              <a:t>A szervezetre (vármegyei pedagógiai szakszolgálat) legjellemzőbb, maximum 3 erősség, gyengeség, lehetőség és veszély megnevezése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u-HU" dirty="0"/>
              <a:t>Esetenként egy állításban két jellemző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u-HU" dirty="0"/>
              <a:t>Az erősségek és lehetőségek, valamint a gyengeségek és veszélyek elkülönítésének nehézségei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hu-HU" dirty="0"/>
              <a:t>Listakészítés, kategorizálás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0F42985-6038-D7B1-A15D-CEF980D5313C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77B67B6B-B138-6308-FBA5-96B3BA32A55E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EFB923E-EC1B-F47E-139D-0C90F5073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graphicFrame>
        <p:nvGraphicFramePr>
          <p:cNvPr id="10" name="Tartalom helye 9">
            <a:extLst>
              <a:ext uri="{FF2B5EF4-FFF2-40B4-BE49-F238E27FC236}">
                <a16:creationId xmlns:a16="http://schemas.microsoft.com/office/drawing/2014/main" id="{D42076F0-1C01-4B18-926F-595E431EC0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0380167"/>
              </p:ext>
            </p:extLst>
          </p:nvPr>
        </p:nvGraphicFramePr>
        <p:xfrm>
          <a:off x="1187768" y="1825045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84406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E86-48A6-9448-4B68-D2DF10D3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2F25E-47CE-0880-75BE-C699C2A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37" y="369326"/>
            <a:ext cx="10058400" cy="856397"/>
          </a:xfrm>
        </p:spPr>
        <p:txBody>
          <a:bodyPr/>
          <a:lstStyle/>
          <a:p>
            <a:r>
              <a:rPr lang="hu-HU" sz="3600" b="1" cap="small" dirty="0">
                <a:solidFill>
                  <a:schemeClr val="accent1"/>
                </a:solidFill>
              </a:rPr>
              <a:t>Erősségek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0FD1F9A-2C59-8DF4-C477-437BC868ECA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416DD4-D7B1-1FF7-EF22-F54E26D6065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ADEE47-B286-C865-24A0-EC68D6E8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6C4DFD06-1575-407D-B061-CAE36AC33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750275"/>
              </p:ext>
            </p:extLst>
          </p:nvPr>
        </p:nvGraphicFramePr>
        <p:xfrm>
          <a:off x="1066800" y="1811074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778FC4FB-B50D-4706-AAD7-7ADC2D82CF59}"/>
              </a:ext>
            </a:extLst>
          </p:cNvPr>
          <p:cNvSpPr txBox="1"/>
          <p:nvPr/>
        </p:nvSpPr>
        <p:spPr>
          <a:xfrm>
            <a:off x="4632384" y="448587"/>
            <a:ext cx="32694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komplex, sokoldalú, erős tudásbázis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magas szakmai színvonal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szakmai igényesség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sokszínű szolgáltatási paletta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képzésre, tanulásra, fejlődésre motivált szakemberek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0D45AE1-A4CE-4AB7-9509-CC500C8EB48E}"/>
              </a:ext>
            </a:extLst>
          </p:cNvPr>
          <p:cNvSpPr txBox="1"/>
          <p:nvPr/>
        </p:nvSpPr>
        <p:spPr>
          <a:xfrm>
            <a:off x="9508252" y="4718649"/>
            <a:ext cx="267413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belső tudásmegosztás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fiatal kollégák </a:t>
            </a:r>
            <a:r>
              <a:rPr lang="hu-HU" sz="1100" dirty="0" err="1">
                <a:solidFill>
                  <a:srgbClr val="002060"/>
                </a:solidFill>
              </a:rPr>
              <a:t>mentorolása</a:t>
            </a:r>
            <a:endParaRPr lang="hu-HU" sz="11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elkötelezett szakmai közösség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kiterjedt és jól működő kapcsolati háló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nyitott kommunikáció</a:t>
            </a:r>
          </a:p>
        </p:txBody>
      </p:sp>
      <p:sp>
        <p:nvSpPr>
          <p:cNvPr id="12" name="Szövegdoboz 1">
            <a:extLst>
              <a:ext uri="{FF2B5EF4-FFF2-40B4-BE49-F238E27FC236}">
                <a16:creationId xmlns:a16="http://schemas.microsoft.com/office/drawing/2014/main" id="{BE7C0E74-9F80-4C21-8B7F-E3314BB085C1}"/>
              </a:ext>
            </a:extLst>
          </p:cNvPr>
          <p:cNvSpPr txBox="1"/>
          <p:nvPr/>
        </p:nvSpPr>
        <p:spPr>
          <a:xfrm>
            <a:off x="9508252" y="3080566"/>
            <a:ext cx="1915064" cy="7418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srgbClr val="002060"/>
                </a:solidFill>
              </a:rPr>
              <a:t>innovatív attitűd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srgbClr val="002060"/>
                </a:solidFill>
              </a:rPr>
              <a:t>változásokra való gyors reagálás képessége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739A2F1-ECEE-46D6-9890-C641C647560D}"/>
              </a:ext>
            </a:extLst>
          </p:cNvPr>
          <p:cNvSpPr txBox="1"/>
          <p:nvPr/>
        </p:nvSpPr>
        <p:spPr>
          <a:xfrm>
            <a:off x="188537" y="4569285"/>
            <a:ext cx="26709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jól működő belső szervezeti egységek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rugalmas munkaszervezés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erőforrások rugalmas átcsoportosítása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hatékony információáramlás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>
              <a:solidFill>
                <a:srgbClr val="002060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9C89B98-7645-485E-9023-8470FBFF400A}"/>
              </a:ext>
            </a:extLst>
          </p:cNvPr>
          <p:cNvSpPr txBox="1"/>
          <p:nvPr/>
        </p:nvSpPr>
        <p:spPr>
          <a:xfrm>
            <a:off x="188537" y="3097735"/>
            <a:ext cx="1993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jó hangulat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alacsony fluktuáció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elhivatottság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személyes elköteleződés és lojalitás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7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E86-48A6-9448-4B68-D2DF10D3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2F25E-47CE-0880-75BE-C699C2A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hu-HU" sz="3600" b="1" cap="small" dirty="0">
                <a:solidFill>
                  <a:schemeClr val="accent1"/>
                </a:solidFill>
              </a:rPr>
              <a:t>Gyengeségek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0FD1F9A-2C59-8DF4-C477-437BC868ECA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416DD4-D7B1-1FF7-EF22-F54E26D6065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ADEE47-B286-C865-24A0-EC68D6E8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BBE178C-3C98-45BC-BC04-DDEB52C2B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889182"/>
              </p:ext>
            </p:extLst>
          </p:nvPr>
        </p:nvGraphicFramePr>
        <p:xfrm>
          <a:off x="1097280" y="196363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8D9E2F8C-BBBD-487A-AB80-9D9BCBC11902}"/>
              </a:ext>
            </a:extLst>
          </p:cNvPr>
          <p:cNvSpPr txBox="1"/>
          <p:nvPr/>
        </p:nvSpPr>
        <p:spPr>
          <a:xfrm>
            <a:off x="5598542" y="707366"/>
            <a:ext cx="34419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egyes tagintézményeken belül szervezeti problémák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feladatmegosztás vezetői szinteken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egyéni érdekek, szervezeti célok egyensúlyának eltolódása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adminisztrációs feladatok pontatlan elvégzése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61DAA72-4B50-4795-9EBE-54A271C456FA}"/>
              </a:ext>
            </a:extLst>
          </p:cNvPr>
          <p:cNvSpPr txBox="1"/>
          <p:nvPr/>
        </p:nvSpPr>
        <p:spPr>
          <a:xfrm>
            <a:off x="86265" y="3105509"/>
            <a:ext cx="24390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jogszabályban meghatározott határidők betartásának nehézsége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várólisták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58FA9B-0986-4ADF-8CD2-887F6C56B562}"/>
              </a:ext>
            </a:extLst>
          </p:cNvPr>
          <p:cNvSpPr txBox="1"/>
          <p:nvPr/>
        </p:nvSpPr>
        <p:spPr>
          <a:xfrm>
            <a:off x="9905698" y="2567225"/>
            <a:ext cx="228630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fluktuáció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mentálhigiéné, kiégés elleni védelem hiánya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vármegyei munkaközösségek szakmai munkájában jelentkező alulmotiváltság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nem megfelelő PR-stratégia</a:t>
            </a:r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6833252-AC7A-4E64-986E-256087AB3679}"/>
              </a:ext>
            </a:extLst>
          </p:cNvPr>
          <p:cNvSpPr txBox="1"/>
          <p:nvPr/>
        </p:nvSpPr>
        <p:spPr>
          <a:xfrm>
            <a:off x="9126606" y="4547572"/>
            <a:ext cx="30400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társintézményekkel (egészségügyi, szociális szféra) vármegyei szintű, egységes együttműködési keretek és írásbeli megállapodások hiánya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szakmai műhelymunka a pedagógiai szakszolgálat feladatait ellátó tevékenységi körök között minimális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kevés lehetőség a személyes megbeszélésekre a vezetők és munkatársak között (elsősorban időhiány miatt)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100" dirty="0">
              <a:solidFill>
                <a:srgbClr val="00206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5EAF763-8F5E-4A85-A765-4A83F0BB0301}"/>
              </a:ext>
            </a:extLst>
          </p:cNvPr>
          <p:cNvSpPr txBox="1"/>
          <p:nvPr/>
        </p:nvSpPr>
        <p:spPr>
          <a:xfrm>
            <a:off x="241540" y="4727275"/>
            <a:ext cx="29157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nem aktuális intézményi folyamatszabályozások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belső szakterületi protokollok kidolgozottsága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362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E86-48A6-9448-4B68-D2DF10D3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2F25E-47CE-0880-75BE-C699C2A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hu-HU" sz="3600" b="1" cap="small" dirty="0">
                <a:solidFill>
                  <a:schemeClr val="accent1"/>
                </a:solidFill>
              </a:rPr>
              <a:t>Lehetőségek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0FD1F9A-2C59-8DF4-C477-437BC868ECA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416DD4-D7B1-1FF7-EF22-F54E26D6065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ADEE47-B286-C865-24A0-EC68D6E8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600E1FEE-C16F-4DF1-ADEA-24FAA0E83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26307"/>
              </p:ext>
            </p:extLst>
          </p:nvPr>
        </p:nvGraphicFramePr>
        <p:xfrm>
          <a:off x="1066800" y="173990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9C61A9A4-D4A3-4E0C-A90F-D4CC699BF269}"/>
              </a:ext>
            </a:extLst>
          </p:cNvPr>
          <p:cNvSpPr txBox="1"/>
          <p:nvPr/>
        </p:nvSpPr>
        <p:spPr>
          <a:xfrm>
            <a:off x="9644333" y="5175849"/>
            <a:ext cx="2399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internet alapú dokumentáció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internet alapú vizsgálóeszközök és kiértékelés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/>
              <a:t> </a:t>
            </a:r>
            <a:r>
              <a:rPr lang="hu-HU" sz="1100" dirty="0">
                <a:solidFill>
                  <a:srgbClr val="002060"/>
                </a:solidFill>
              </a:rPr>
              <a:t>mesterséges intelligencia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84F38CA-CA06-4155-93C4-B2545D7D8C3E}"/>
              </a:ext>
            </a:extLst>
          </p:cNvPr>
          <p:cNvSpPr txBox="1"/>
          <p:nvPr/>
        </p:nvSpPr>
        <p:spPr>
          <a:xfrm>
            <a:off x="522732" y="4580626"/>
            <a:ext cx="17546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pályázati lehetőségek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stabil fenntartói támogatás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E67773-4D55-4C62-9544-AA16E3B66233}"/>
              </a:ext>
            </a:extLst>
          </p:cNvPr>
          <p:cNvSpPr txBox="1"/>
          <p:nvPr/>
        </p:nvSpPr>
        <p:spPr>
          <a:xfrm>
            <a:off x="9644333" y="3084644"/>
            <a:ext cx="1690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továbbképzések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71F465E-DC1B-4014-A214-86F0377EA450}"/>
              </a:ext>
            </a:extLst>
          </p:cNvPr>
          <p:cNvSpPr txBox="1"/>
          <p:nvPr/>
        </p:nvSpPr>
        <p:spPr>
          <a:xfrm>
            <a:off x="5546784" y="646981"/>
            <a:ext cx="272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pályakezdő szakemberek érdeklődése Intézményünk iránt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képzőintézményekkel való együttműködés, belső tudásmegosztás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04C56A5-3A36-4E6B-A33A-0057DB0C2EAA}"/>
              </a:ext>
            </a:extLst>
          </p:cNvPr>
          <p:cNvSpPr txBox="1"/>
          <p:nvPr/>
        </p:nvSpPr>
        <p:spPr>
          <a:xfrm>
            <a:off x="205294" y="3084644"/>
            <a:ext cx="23895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magas fejlődési potenciál</a:t>
            </a:r>
          </a:p>
        </p:txBody>
      </p:sp>
    </p:spTree>
    <p:extLst>
      <p:ext uri="{BB962C8B-B14F-4D97-AF65-F5344CB8AC3E}">
        <p14:creationId xmlns:p14="http://schemas.microsoft.com/office/powerpoint/2010/main" val="386663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E86-48A6-9448-4B68-D2DF10D3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2F25E-47CE-0880-75BE-C699C2A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hu-HU" sz="3600" b="1" cap="small" dirty="0">
                <a:solidFill>
                  <a:schemeClr val="accent1"/>
                </a:solidFill>
              </a:rPr>
              <a:t>Veszélyek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0FD1F9A-2C59-8DF4-C477-437BC868ECA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416DD4-D7B1-1FF7-EF22-F54E26D6065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ADEE47-B286-C865-24A0-EC68D6E8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0D858E0B-48E1-470D-A5BA-15DECCB81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715887"/>
              </p:ext>
            </p:extLst>
          </p:nvPr>
        </p:nvGraphicFramePr>
        <p:xfrm>
          <a:off x="1066800" y="173990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4AF6C2B5-48E6-4DE8-A747-AFE85A254022}"/>
              </a:ext>
            </a:extLst>
          </p:cNvPr>
          <p:cNvSpPr txBox="1"/>
          <p:nvPr/>
        </p:nvSpPr>
        <p:spPr>
          <a:xfrm>
            <a:off x="9745249" y="3423523"/>
            <a:ext cx="24467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az ellátási területhez és esetszámhoz viszonyítva alacsony szakemberlétszám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pályakezdő szakemberek nagy aránya (tapasztalatlanság, szakmai rutintalanság)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elöregedő </a:t>
            </a:r>
            <a:r>
              <a:rPr lang="hu-HU" sz="1100" dirty="0" err="1">
                <a:solidFill>
                  <a:srgbClr val="002060"/>
                </a:solidFill>
              </a:rPr>
              <a:t>korfa</a:t>
            </a:r>
            <a:endParaRPr lang="hu-HU" sz="11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szakembereink túlterheltsége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szakterületek és szakemberek egyenetlen terhelése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505AE49-377E-4862-A18B-98A63C963CF4}"/>
              </a:ext>
            </a:extLst>
          </p:cNvPr>
          <p:cNvSpPr txBox="1"/>
          <p:nvPr/>
        </p:nvSpPr>
        <p:spPr>
          <a:xfrm>
            <a:off x="2268747" y="5338378"/>
            <a:ext cx="218040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infrastrukturális hiányosságok</a:t>
            </a:r>
          </a:p>
          <a:p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9D1A814-AA09-48E9-89B1-433C2F1A570E}"/>
              </a:ext>
            </a:extLst>
          </p:cNvPr>
          <p:cNvSpPr txBox="1"/>
          <p:nvPr/>
        </p:nvSpPr>
        <p:spPr>
          <a:xfrm flipH="1">
            <a:off x="154187" y="3253017"/>
            <a:ext cx="27396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nagy távolságok a feladatellátási helyek között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nagy ellátási terület - gyenge tömegközlekedési hálózati ellátottság (járáson belül az ellátási területen belül a tömegközlekedés megyeszékhely központú)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BD26C99-78B6-442B-A73A-4A78023F2702}"/>
              </a:ext>
            </a:extLst>
          </p:cNvPr>
          <p:cNvSpPr txBox="1"/>
          <p:nvPr/>
        </p:nvSpPr>
        <p:spPr>
          <a:xfrm>
            <a:off x="5762445" y="802257"/>
            <a:ext cx="559319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nem pontosan az intézményre optimalizált jogszabályi környezet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erősen bürokratizált működés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srgbClr val="002060"/>
                </a:solidFill>
              </a:rPr>
              <a:t>szakfeladatokban a jogszabályi előírásoknak megfelelő óraszámok biztosításának nehézsége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96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E86-48A6-9448-4B68-D2DF10D3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2F25E-47CE-0880-75BE-C699C2A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Kutatásra érdemes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0FD1F9A-2C59-8DF4-C477-437BC868ECA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416DD4-D7B1-1FF7-EF22-F54E26D6065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ADEE47-B286-C865-24A0-EC68D6E8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6CE97B3-B091-48E2-A6E5-774DF39C8D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73990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45685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96E536-94E5-8000-599D-01E5FC3A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3" y="328041"/>
            <a:ext cx="9930729" cy="950526"/>
          </a:xfrm>
        </p:spPr>
        <p:txBody>
          <a:bodyPr/>
          <a:lstStyle/>
          <a:p>
            <a:r>
              <a:rPr lang="hu-HU" sz="4000" cap="small" dirty="0">
                <a:solidFill>
                  <a:schemeClr val="accent1"/>
                </a:solidFill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95511A-4BD1-093C-E6D3-B2EC5B4A4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Bacsa Judit, Balog Emília, Debreczeni-</a:t>
            </a:r>
            <a:r>
              <a:rPr lang="hu-HU" dirty="0" err="1"/>
              <a:t>Beretzk</a:t>
            </a:r>
            <a:r>
              <a:rPr lang="hu-HU" dirty="0"/>
              <a:t> László, </a:t>
            </a:r>
            <a:r>
              <a:rPr lang="hu-HU" dirty="0" err="1"/>
              <a:t>Gurdonné</a:t>
            </a:r>
            <a:r>
              <a:rPr lang="hu-HU" dirty="0"/>
              <a:t> Kovács H., Gyöngyösi J., Hegedűs I., Karasz H. &amp; Vámos B. (2015). </a:t>
            </a:r>
            <a:r>
              <a:rPr lang="hu-HU" i="1" dirty="0"/>
              <a:t>Jó gyakorlatok a pedagógiai szakszolgálati ellátásban.</a:t>
            </a:r>
            <a:r>
              <a:rPr lang="hu-HU" dirty="0"/>
              <a:t> </a:t>
            </a:r>
            <a:r>
              <a:rPr lang="hu-HU" dirty="0" err="1"/>
              <a:t>Educatio</a:t>
            </a:r>
            <a:r>
              <a:rPr lang="hu-HU" dirty="0"/>
              <a:t> Társadalmi Szolgáltató Nonprofit Kft., Budapest. </a:t>
            </a:r>
          </a:p>
          <a:p>
            <a:r>
              <a:rPr lang="hu-HU" dirty="0"/>
              <a:t>Bacsó Ágnes, </a:t>
            </a:r>
            <a:r>
              <a:rPr lang="hu-HU" dirty="0" err="1"/>
              <a:t>Hodossy</a:t>
            </a:r>
            <a:r>
              <a:rPr lang="hu-HU" dirty="0"/>
              <a:t> Attila, Mile Anikó, Papp Gabriella, </a:t>
            </a:r>
            <a:r>
              <a:rPr lang="hu-HU" dirty="0" err="1"/>
              <a:t>Perlusz</a:t>
            </a:r>
            <a:r>
              <a:rPr lang="hu-HU" dirty="0"/>
              <a:t> Andrea és Torda Ágnes (2013): </a:t>
            </a:r>
            <a:r>
              <a:rPr lang="hu-HU" i="1" dirty="0"/>
              <a:t>Helyzetelemzés készítése a pedagógiai szakszolgálati intézményrendszer működése, működési feltételeinek feltárására, továbbá javaslatok megfogalmazása a pedagógiai szakszolgálati ellátórendszer optimális működési gyakorlatának kialakításához. </a:t>
            </a:r>
            <a:r>
              <a:rPr lang="hu-HU" dirty="0" err="1"/>
              <a:t>Educatio</a:t>
            </a:r>
            <a:r>
              <a:rPr lang="hu-HU" dirty="0"/>
              <a:t> Társadalmi Szolgáltató Nonprofit Kft., Budapest. </a:t>
            </a:r>
          </a:p>
          <a:p>
            <a:r>
              <a:rPr lang="hu-HU" dirty="0"/>
              <a:t>Csepregi András (2018): Pedagógiai szakszolgálati rendszer. In: </a:t>
            </a:r>
            <a:r>
              <a:rPr lang="hu-HU" dirty="0" err="1"/>
              <a:t>Vekerdy</a:t>
            </a:r>
            <a:r>
              <a:rPr lang="hu-HU" dirty="0"/>
              <a:t>-Nagy Zsuzsanna (szerk.): </a:t>
            </a:r>
            <a:r>
              <a:rPr lang="hu-HU" i="1" dirty="0"/>
              <a:t>A gyermekrehabilitáció sajátosságai. </a:t>
            </a:r>
            <a:r>
              <a:rPr lang="hu-HU" dirty="0"/>
              <a:t>Medicina Kiadó, Budapest. 529-535. </a:t>
            </a:r>
          </a:p>
          <a:p>
            <a:r>
              <a:rPr lang="hu-HU" dirty="0" err="1"/>
              <a:t>Mosányi</a:t>
            </a:r>
            <a:r>
              <a:rPr lang="hu-HU" dirty="0"/>
              <a:t> Emőke (2017): Pedagógiai szakszolgálatok: régi hagyományok megújuló köntösben. In: </a:t>
            </a:r>
            <a:r>
              <a:rPr lang="hu-HU" dirty="0" err="1"/>
              <a:t>Gebauer</a:t>
            </a:r>
            <a:r>
              <a:rPr lang="hu-HU" dirty="0"/>
              <a:t> Ferenc (szerk.): </a:t>
            </a:r>
            <a:r>
              <a:rPr lang="hu-HU" i="1" dirty="0"/>
              <a:t>Változások-választások. 50 éves a Fővárosi Pályaválasztási Tanácsadó. </a:t>
            </a:r>
            <a:r>
              <a:rPr lang="hu-HU" dirty="0"/>
              <a:t>Fővárosi Pedagógiai Szakszolgálat Továbbtanulási és Pályaválasztási Tanácsadó Tagintézménye, Budapest. 59-62.</a:t>
            </a:r>
          </a:p>
          <a:p>
            <a:r>
              <a:rPr lang="hu-HU" dirty="0"/>
              <a:t>Mile Anikó (2019): Tanulásdiagnosztika és tanulássegítés - támogató rendszerek. In: Mesterházi Zsuzsa és Szekeres Ágota (szerk.): </a:t>
            </a:r>
            <a:r>
              <a:rPr lang="hu-HU" i="1" dirty="0"/>
              <a:t>A nehezen tanuló gyermekek iskolai nevelése. Egyetemi tankönyv a Gyógypedagógia szak Tanulásban </a:t>
            </a:r>
            <a:r>
              <a:rPr lang="hu-HU" i="1" dirty="0" err="1"/>
              <a:t>akadályozottak</a:t>
            </a:r>
            <a:r>
              <a:rPr lang="hu-HU" i="1" dirty="0"/>
              <a:t> pedagógiája szakirány számára.</a:t>
            </a:r>
            <a:r>
              <a:rPr lang="hu-HU" dirty="0"/>
              <a:t> ELTE Bárczi Gusztáv Gyógypedagógiai Kar, Budapest. 194-203.</a:t>
            </a:r>
          </a:p>
          <a:p>
            <a:r>
              <a:rPr lang="hu-HU" dirty="0"/>
              <a:t>Mile Anikó és Kiss László (2021): </a:t>
            </a:r>
            <a:r>
              <a:rPr lang="hu-HU" dirty="0" err="1"/>
              <a:t>Pedagogical</a:t>
            </a:r>
            <a:r>
              <a:rPr lang="hu-HU" dirty="0"/>
              <a:t> </a:t>
            </a:r>
            <a:r>
              <a:rPr lang="hu-HU" dirty="0" err="1"/>
              <a:t>Assistance</a:t>
            </a:r>
            <a:r>
              <a:rPr lang="hu-HU" dirty="0"/>
              <a:t> Service System in Hungary. </a:t>
            </a:r>
            <a:r>
              <a:rPr lang="hu-HU" i="1" dirty="0"/>
              <a:t>Humán Innovációs Szemle, </a:t>
            </a:r>
            <a:r>
              <a:rPr lang="hu-HU" b="1" i="1" dirty="0"/>
              <a:t>12</a:t>
            </a:r>
            <a:r>
              <a:rPr lang="hu-HU" dirty="0"/>
              <a:t>. 1. sz. 66-77.</a:t>
            </a:r>
          </a:p>
          <a:p>
            <a:r>
              <a:rPr lang="hu-HU" dirty="0"/>
              <a:t>Mile Anikó és Kiss László (2022): Kihívások és megfelelések a pedagógiai szakszolgálati ellátórendszerben. </a:t>
            </a:r>
            <a:r>
              <a:rPr lang="hu-HU" i="1" dirty="0"/>
              <a:t>Gyógypedagógiai Szemle,</a:t>
            </a:r>
            <a:r>
              <a:rPr lang="hu-HU" dirty="0"/>
              <a:t> 50. 1. sz. 35-50. https://doi.org/10.52092/gyosze.2022.1.3</a:t>
            </a:r>
          </a:p>
          <a:p>
            <a:r>
              <a:rPr lang="hu-HU" dirty="0"/>
              <a:t>Törzsök Károlyné (2006): Szakszolgálatok és szakmai szolgáltatások a többcélú kistérségi társulásokban. </a:t>
            </a:r>
            <a:r>
              <a:rPr lang="hu-HU" i="1" dirty="0"/>
              <a:t>Új Pedagógiai Szemle, </a:t>
            </a:r>
            <a:r>
              <a:rPr lang="hu-HU" b="1" i="1" dirty="0"/>
              <a:t>56. </a:t>
            </a:r>
            <a:r>
              <a:rPr lang="hu-HU" dirty="0"/>
              <a:t>5. sz. 46-52.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894FD6A-D937-4014-8193-E7D46EB1916F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65153DC6-87C0-4E4B-9D92-72D95DB74A4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0A27A0C2-128E-48EC-8984-1EC28535F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05132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0606"/>
          </a:xfrm>
        </p:spPr>
        <p:txBody>
          <a:bodyPr>
            <a:normAutofit/>
          </a:bodyPr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A kutatásról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7847" y="1863307"/>
            <a:ext cx="10227833" cy="400578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 Minősített kutatótanári program (MTA, MRK, NPK)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 2024 - 2028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 Együttműködő partnerek a kutatási terv készítésekor: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Székesfehérvári Tankerületi Központ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ELTE Bárczi Gusztáv Gyógypedagógiai Kar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 Klebelsberg Központ – kutatási engedély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 Kutatócsoport: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Dr. habil. Papp Gabriella főiskolai tanár, dékán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Dr. Kállai Gabriella egyetemi adjunktus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Dr. Kiss László egyetemi oktató, pedagógiai szakszolgálati és gyógypedagógiai referens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Dr. Mile Anikó kutatótanár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0" indent="0">
              <a:buNone/>
            </a:pPr>
            <a:endParaRPr lang="hu-HU" sz="2400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5F4BAC77-FEDD-4893-A275-C6855AAD8FE6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342D56AC-2B3C-433F-A2AB-C22C69FC805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943D441B-162D-4B59-B0E2-9B4667C92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8162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EEE13C-7498-4A60-9D0E-9A526743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248234"/>
          </a:xfrm>
        </p:spPr>
        <p:txBody>
          <a:bodyPr>
            <a:normAutofit/>
          </a:bodyPr>
          <a:lstStyle/>
          <a:p>
            <a:endParaRPr lang="hu-HU" sz="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0758F0-77CD-4FB7-A45D-AAC7C2E0B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u-HU" sz="3200" dirty="0">
              <a:solidFill>
                <a:schemeClr val="accent1"/>
              </a:solidFill>
            </a:endParaRPr>
          </a:p>
          <a:p>
            <a:pPr algn="ctr"/>
            <a:endParaRPr lang="hu-HU" sz="3200" dirty="0">
              <a:solidFill>
                <a:schemeClr val="accent1"/>
              </a:solidFill>
            </a:endParaRPr>
          </a:p>
          <a:p>
            <a:pPr algn="ctr"/>
            <a:r>
              <a:rPr lang="hu-HU" sz="3200" dirty="0">
                <a:solidFill>
                  <a:schemeClr val="accent1"/>
                </a:solidFill>
              </a:rPr>
              <a:t>Köszönjük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37224173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0606"/>
          </a:xfrm>
        </p:spPr>
        <p:txBody>
          <a:bodyPr>
            <a:normAutofit/>
          </a:bodyPr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7847" y="2018581"/>
            <a:ext cx="10227833" cy="385051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 2013 – a pedagógiai szakszolgálati ellátórendszer gyökeres átalakítása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 Szakpolitikai célok: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állami szerepvállalás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az ellátórendszer hatékonyabbá tétele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az egyenlő hozzáférés feltételeinek megteremtése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területi egyenlőtlenségek kiküszöbölése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a szakszolgálati munka minőségi megújulása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200" dirty="0"/>
              <a:t>egységes szakmai minőség biztosítása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2400" dirty="0"/>
              <a:t>2013 – helyzetfeltáró kutatás (</a:t>
            </a:r>
            <a:r>
              <a:rPr lang="hu-HU" sz="2400" dirty="0" err="1"/>
              <a:t>Educatio</a:t>
            </a:r>
            <a:r>
              <a:rPr lang="hu-HU" sz="2400" dirty="0"/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sz="2400" dirty="0"/>
              <a:t>Szakpolitikai célok megvalósulása</a:t>
            </a:r>
          </a:p>
          <a:p>
            <a:pPr marL="0" indent="0">
              <a:buNone/>
            </a:pPr>
            <a:r>
              <a:rPr lang="hu-HU" sz="2400" dirty="0"/>
              <a:t>				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B1A3F2C-C976-49CD-9F87-AD4D7E552D4D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296D71B5-BA84-491D-B542-7DF31801E8AD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16F2A6BC-5CAC-494F-961A-A98A187FC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30463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0B400D-6D9A-16C2-2C3A-874697CE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Kutatási kérdések – „kezdőkészlet”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AD8012-DBD8-1548-1CF6-58184A48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7248"/>
            <a:ext cx="10058400" cy="3771846"/>
          </a:xfrm>
        </p:spPr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Hatékonyabbnak minősíthető-e a jelenlegi ellátórendszer a 2013. évi átalakítást megelőző feladatellátáshoz képest? Milyen szervezeti, szakmai jellemzők mentén mutatható ki a hatékonyság?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Hogyan biztosítja a szakszolgálati rendszer az ellátáshoz való egyenlő hozzáférés feltételeit?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Kimutathatók-e országos/vármegyei/járási szinten jelentős területi egyenlőtlenségek az ellátásban? Ha igen, mi áll ezek kialakulásának hátterében?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Milyen szinten állnak rendelkezésre a minőségi szakszolgálati munkához szükséges feltételek?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Hogyan biztosítható országos/vármegyei/járási szinten pedagógiai szakszolgálati ellátás egységes szakmai minősége?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8CBFF24B-8C9E-41E1-B926-1DC6810F7F30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B8DCA429-014E-4AA2-BC03-1FBA6F7CA6A1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AF3E9CD1-95C1-4DB0-8DF8-E4629364D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29952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98EED3-ACC4-44BA-A842-1607D846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Témakörök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E98A00-4337-489F-8237-361AE836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00068"/>
            <a:ext cx="10058400" cy="3169025"/>
          </a:xfrm>
        </p:spPr>
        <p:txBody>
          <a:bodyPr/>
          <a:lstStyle/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Szakmai tevékenységek, partnerség, </a:t>
            </a:r>
            <a:r>
              <a:rPr lang="hu-HU" dirty="0" err="1"/>
              <a:t>hálózatosodás</a:t>
            </a:r>
            <a:endParaRPr lang="hu-HU" dirty="0"/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Folyamatszabályozás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Infrastruktúra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Humánerőforrás</a:t>
            </a:r>
          </a:p>
          <a:p>
            <a:pPr marL="0" indent="0">
              <a:buNone/>
            </a:pPr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0376CF22-593C-4BAB-8F0D-CF1A00CC9BF0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A1A46694-910C-4F77-B448-0C765504CD5B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DAC0B855-046E-4831-B31A-F61CEEF2A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4058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0B2B32-607C-4597-BE77-B9DBF10B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Kutatási módszerek és eszközök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E79E0F-B186-438D-B78E-86D92AFF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98142"/>
            <a:ext cx="10058400" cy="34913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 kvantitatív és kvalitatív metodika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írásbeli kikérdezés (nyílt és zárt kérdéseket tartalmazó online kérdőív),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fókuszcsoportos és egyéni interjú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hu-HU" dirty="0"/>
              <a:t>dokumentumelemzés (jogszabályok, protokollok, intézményi dokumentumok, intézményi honlapok)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32468BEB-8C07-4108-B20D-E8F6DACE71F0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A96F31FE-0E31-432E-92B5-021DFF8C9BA6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89BD6AC7-ED3F-41E7-B402-BC61508C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6256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4DE94F-12CB-0684-5632-FA466CDD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78" y="335069"/>
            <a:ext cx="10058400" cy="950526"/>
          </a:xfrm>
        </p:spPr>
        <p:txBody>
          <a:bodyPr/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Minta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F9F969-CB57-4067-1E96-FE1A4439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819" y="2871406"/>
            <a:ext cx="9973861" cy="3376059"/>
          </a:xfrm>
        </p:spPr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Szakszolgálati főigazgatók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Járási tagintézmények igazgatói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Vármegyei szakmai munkaközösségek vezetői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Szakszolgálati pedagógusok és nem pedagógus munkakörben dolgozók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19F8CFD6-66BA-4AF3-A90E-7F839A48517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B4E53324-427D-47B7-8062-EB2F58A86E07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3582870C-51A6-4704-A832-7D6A2189C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1341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485BDD-170E-4A28-684D-EFFA44BF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Tevékenységek 2024 - 2025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65E1D6-716C-7F57-B2CC-31A40933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06599"/>
            <a:ext cx="10058400" cy="4023360"/>
          </a:xfrm>
        </p:spPr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kérdőíves kikérdezés (szakmai tevékenységek, partnerség, </a:t>
            </a:r>
            <a:r>
              <a:rPr lang="hu-HU" dirty="0" err="1"/>
              <a:t>hálózatosodás</a:t>
            </a:r>
            <a:r>
              <a:rPr lang="hu-HU" dirty="0"/>
              <a:t>, jó gyakorlatok)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főigazgatók (N=20)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tagintézmények (szakmai bevezető) (N=223)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tagintézmények (innovációk, jó gyakorlatok) (N=212)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nemzetközi kitekintés (pedagógiai szakszolgálati jellegű tevékenységek Európában)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jogszabályelemzés (folyamatban)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belső szabályozó dokumentumok elemzése (folyamatban)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fókuszcsoportos interjú (9 alkalom) (szervezés alatt)</a:t>
            </a:r>
          </a:p>
          <a:p>
            <a:pPr marL="0" indent="0">
              <a:buNone/>
            </a:pPr>
            <a:endParaRPr lang="hu-HU" dirty="0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50688DF6-9163-473D-A262-123546BAF933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84F3D4EB-469A-4C1C-8EC2-3EA184A2B103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1C8F9DC4-2DC2-43C0-ACC3-ACF9ACFF2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6160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3BE86-48A6-9448-4B68-D2DF10D3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2F25E-47CE-0880-75BE-C699C2A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hu-HU" sz="4000" b="1" cap="small" dirty="0">
                <a:solidFill>
                  <a:schemeClr val="accent1"/>
                </a:solidFill>
              </a:rPr>
              <a:t>Főigazgatói kérdőív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D3C550-3240-5AC6-0C5D-1BA041EA1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9166"/>
            <a:ext cx="10058400" cy="4023360"/>
          </a:xfrm>
        </p:spPr>
        <p:txBody>
          <a:bodyPr>
            <a:norm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Adatfelvétel ideje: 2024. október-november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Kitöltők száma: 20 fő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Témák: 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SWOT analízis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Hatékonyság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Területi különbségek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Egyenlő hozzáférés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Egységes szakmai minőség</a:t>
            </a:r>
          </a:p>
          <a:p>
            <a:pPr marL="473583" lvl="1" indent="-180975">
              <a:buFont typeface="Arial" panose="020B0604020202020204" pitchFamily="34" charset="0"/>
              <a:buChar char="•"/>
            </a:pPr>
            <a:r>
              <a:rPr lang="hu-HU" dirty="0"/>
              <a:t>Kutatásra érdemes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hu-HU" dirty="0"/>
              <a:t>Kérdéstípusok: nyitott és zárt kérdések, Likert-skálák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60FD1F9A-2C59-8DF4-C477-437BC868ECA9}"/>
              </a:ext>
            </a:extLst>
          </p:cNvPr>
          <p:cNvGrpSpPr/>
          <p:nvPr/>
        </p:nvGrpSpPr>
        <p:grpSpPr>
          <a:xfrm>
            <a:off x="522732" y="5677281"/>
            <a:ext cx="2002536" cy="852678"/>
            <a:chOff x="483679" y="4937577"/>
            <a:chExt cx="2002536" cy="852678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0D416DD4-D7B1-1FF7-EF22-F54E26D60659}"/>
                </a:ext>
              </a:extLst>
            </p:cNvPr>
            <p:cNvSpPr/>
            <p:nvPr/>
          </p:nvSpPr>
          <p:spPr>
            <a:xfrm>
              <a:off x="483679" y="4937577"/>
              <a:ext cx="2002536" cy="852678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E9ADEE47-B286-C865-24A0-EC68D6E8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29" y="5108066"/>
              <a:ext cx="1876235" cy="51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6914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ktív">
  <a:themeElements>
    <a:clrScheme name="4. egyéni sém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1238</Words>
  <Application>Microsoft Office PowerPoint</Application>
  <PresentationFormat>Szélesvásznú</PresentationFormat>
  <Paragraphs>181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Retrospektív</vt:lpstr>
      <vt:lpstr>   A pedagógiai szakszolgálati ellátórendszer működése, fejlesztési lehetőségei – egy kutatás tükrében  Pedagógiai Szakszolgálatok Hete 2025  Mile Anikó – Kállai Gabriella – Kiss László – Papp Gabriella </vt:lpstr>
      <vt:lpstr>A kutatásról</vt:lpstr>
      <vt:lpstr>Előzmények</vt:lpstr>
      <vt:lpstr>Kutatási kérdések – „kezdőkészlet”</vt:lpstr>
      <vt:lpstr>Témakörök</vt:lpstr>
      <vt:lpstr>Kutatási módszerek és eszközök</vt:lpstr>
      <vt:lpstr>Minta</vt:lpstr>
      <vt:lpstr>Tevékenységek 2024 - 2025</vt:lpstr>
      <vt:lpstr>Főigazgatói kérdőív</vt:lpstr>
      <vt:lpstr>PowerPoint-bemutató</vt:lpstr>
      <vt:lpstr>SWOT analízis</vt:lpstr>
      <vt:lpstr>SWOT analízis - 2013</vt:lpstr>
      <vt:lpstr>SWOT analízis - 2024</vt:lpstr>
      <vt:lpstr>Erősségek</vt:lpstr>
      <vt:lpstr>Gyengeségek</vt:lpstr>
      <vt:lpstr>Lehetőségek</vt:lpstr>
      <vt:lpstr>Veszélyek</vt:lpstr>
      <vt:lpstr>Kutatásra érdemes</vt:lpstr>
      <vt:lpstr>Irodalom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FMPSZ</dc:creator>
  <cp:lastModifiedBy>mileaniko@sulid.hu</cp:lastModifiedBy>
  <cp:revision>57</cp:revision>
  <dcterms:created xsi:type="dcterms:W3CDTF">2021-02-22T13:05:28Z</dcterms:created>
  <dcterms:modified xsi:type="dcterms:W3CDTF">2025-04-10T07:10:08Z</dcterms:modified>
</cp:coreProperties>
</file>