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3" r:id="rId3"/>
    <p:sldId id="291" r:id="rId4"/>
    <p:sldId id="287" r:id="rId5"/>
    <p:sldId id="289" r:id="rId6"/>
    <p:sldId id="292" r:id="rId7"/>
    <p:sldId id="296" r:id="rId8"/>
    <p:sldId id="293" r:id="rId9"/>
    <p:sldId id="294" r:id="rId10"/>
    <p:sldId id="295" r:id="rId11"/>
    <p:sldId id="297" r:id="rId12"/>
    <p:sldId id="300" r:id="rId13"/>
    <p:sldId id="298" r:id="rId14"/>
    <p:sldId id="299" r:id="rId15"/>
    <p:sldId id="301" r:id="rId16"/>
    <p:sldId id="285" r:id="rId17"/>
    <p:sldId id="281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7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15548" y="3566255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4000" b="1" cap="small" dirty="0"/>
              <a:t>Új utak a tehetségkoordinációban</a:t>
            </a: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48887" y="4790197"/>
            <a:ext cx="8622030" cy="571500"/>
          </a:xfrm>
        </p:spPr>
        <p:txBody>
          <a:bodyPr>
            <a:noAutofit/>
          </a:bodyPr>
          <a:lstStyle/>
          <a:p>
            <a:pPr algn="ctr"/>
            <a:r>
              <a:rPr lang="hu-HU" sz="1800" b="1" dirty="0">
                <a:solidFill>
                  <a:schemeClr val="tx1"/>
                </a:solidFill>
              </a:rPr>
              <a:t>Pedagógiai Szakszolgálatok Hete 2025</a:t>
            </a:r>
          </a:p>
          <a:p>
            <a:pPr algn="ctr">
              <a:spcBef>
                <a:spcPts val="600"/>
              </a:spcBef>
            </a:pPr>
            <a:r>
              <a:rPr lang="hu-HU" sz="1400" b="1" dirty="0"/>
              <a:t>Lakos Angéla</a:t>
            </a:r>
          </a:p>
          <a:p>
            <a:pPr algn="ctr">
              <a:spcBef>
                <a:spcPts val="600"/>
              </a:spcBef>
            </a:pPr>
            <a:r>
              <a:rPr lang="hu-HU" sz="1400" dirty="0"/>
              <a:t>Tehetségkoordinátor, okleveles tehetségfejlesztő tanár</a:t>
            </a:r>
          </a:p>
          <a:p>
            <a:pPr algn="ctr">
              <a:spcBef>
                <a:spcPts val="600"/>
              </a:spcBef>
            </a:pPr>
            <a:r>
              <a:rPr lang="hu-HU" sz="1400" dirty="0" err="1"/>
              <a:t>Bonis</a:t>
            </a:r>
            <a:r>
              <a:rPr lang="hu-HU" sz="1400" dirty="0"/>
              <a:t> </a:t>
            </a:r>
            <a:r>
              <a:rPr lang="hu-HU" sz="1400" dirty="0" err="1"/>
              <a:t>Bona</a:t>
            </a:r>
            <a:r>
              <a:rPr lang="hu-HU" sz="1400" dirty="0"/>
              <a:t> Díjas tehetségsegítő</a:t>
            </a:r>
          </a:p>
          <a:p>
            <a:pPr algn="ctr">
              <a:spcBef>
                <a:spcPts val="600"/>
              </a:spcBef>
            </a:pPr>
            <a:r>
              <a:rPr lang="hu-HU" sz="1400" b="1" dirty="0">
                <a:solidFill>
                  <a:schemeClr val="tx1"/>
                </a:solidFill>
              </a:rPr>
              <a:t>FMPSZ Dunaújvárosi </a:t>
            </a:r>
            <a:r>
              <a:rPr lang="hu-HU" sz="1400" b="1" dirty="0"/>
              <a:t>Tagintézménye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3" y="-71487"/>
            <a:ext cx="12165874" cy="1478570"/>
          </a:xfrm>
        </p:spPr>
        <p:txBody>
          <a:bodyPr>
            <a:normAutofit/>
          </a:bodyPr>
          <a:lstStyle/>
          <a:p>
            <a:pPr algn="ctr"/>
            <a:r>
              <a:rPr lang="hu-HU" cap="none" dirty="0"/>
              <a:t>Tehetségpontok – </a:t>
            </a:r>
            <a:r>
              <a:rPr lang="hu-HU" dirty="0"/>
              <a:t>Akkreditált Kiváló Tehetségpont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8610" y="1892436"/>
            <a:ext cx="7429499" cy="4275857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Baracsi</a:t>
            </a:r>
            <a:r>
              <a:rPr lang="hu-HU" sz="2400" dirty="0"/>
              <a:t> Négy Vándor Óvoda</a:t>
            </a:r>
          </a:p>
          <a:p>
            <a:r>
              <a:rPr lang="hu-HU" sz="2400" dirty="0"/>
              <a:t>Dunaújvárosi Dózsa György Általános Iskola</a:t>
            </a:r>
          </a:p>
          <a:p>
            <a:r>
              <a:rPr lang="hu-HU" sz="2400" dirty="0"/>
              <a:t>Rudas Tehetségpont</a:t>
            </a:r>
          </a:p>
          <a:p>
            <a:r>
              <a:rPr lang="hu-HU" sz="2400" dirty="0"/>
              <a:t>Széchenyi Tehetségpont</a:t>
            </a:r>
          </a:p>
          <a:p>
            <a:r>
              <a:rPr lang="hu-HU" sz="2400" dirty="0"/>
              <a:t>Dr. </a:t>
            </a:r>
            <a:r>
              <a:rPr lang="hu-HU" sz="2400" dirty="0" err="1"/>
              <a:t>Fejérpataky</a:t>
            </a:r>
            <a:r>
              <a:rPr lang="hu-HU" sz="2400" dirty="0"/>
              <a:t> László Általános Iskola – Iváncsa</a:t>
            </a:r>
          </a:p>
          <a:p>
            <a:r>
              <a:rPr lang="hu-HU" sz="2400" dirty="0" err="1"/>
              <a:t>Mezőfalvi</a:t>
            </a:r>
            <a:r>
              <a:rPr lang="hu-HU" sz="2400" dirty="0"/>
              <a:t> Petőfi Sándor Általános Iskola és AMI</a:t>
            </a:r>
          </a:p>
          <a:p>
            <a:r>
              <a:rPr lang="hu-HU" sz="2400" dirty="0" err="1"/>
              <a:t>Nagyvenyimi</a:t>
            </a:r>
            <a:r>
              <a:rPr lang="hu-HU" sz="2400" dirty="0"/>
              <a:t> Kossuth Lajos Általános Iskola</a:t>
            </a:r>
          </a:p>
          <a:p>
            <a:r>
              <a:rPr lang="hu-HU" sz="2400" dirty="0" err="1"/>
              <a:t>Perkátai</a:t>
            </a:r>
            <a:r>
              <a:rPr lang="hu-HU" sz="2400" dirty="0"/>
              <a:t> ÁMK Szivárvány Óvoda</a:t>
            </a:r>
          </a:p>
          <a:p>
            <a:r>
              <a:rPr lang="hu-HU" sz="2400" dirty="0" err="1"/>
              <a:t>Rácalmási</a:t>
            </a:r>
            <a:r>
              <a:rPr lang="hu-HU" sz="2400" dirty="0"/>
              <a:t> </a:t>
            </a:r>
            <a:r>
              <a:rPr lang="hu-HU" sz="2400" dirty="0" err="1"/>
              <a:t>Jankovich</a:t>
            </a:r>
            <a:r>
              <a:rPr lang="hu-HU" sz="2400" dirty="0"/>
              <a:t> Miklós Általános Iskola és AMI</a:t>
            </a:r>
          </a:p>
        </p:txBody>
      </p:sp>
      <p:pic>
        <p:nvPicPr>
          <p:cNvPr id="3074" name="Picture 2" descr="Liszt Ferenc Zeneiskola Tehetségpont Győ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22" y="2043249"/>
            <a:ext cx="3267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64771F-C23D-4CC1-A8BE-3963C30B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Korábban megvalósított tréningek</a:t>
            </a:r>
            <a:br>
              <a:rPr lang="hu-HU" dirty="0"/>
            </a:br>
            <a:r>
              <a:rPr lang="hu-HU" sz="2400" dirty="0" err="1"/>
              <a:t>Fornerné</a:t>
            </a:r>
            <a:r>
              <a:rPr lang="hu-HU" sz="2400" dirty="0"/>
              <a:t> Móra Katalin és Kiss Orsolya pszichológusok segítségével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264E30-2BBC-487B-87E7-34A762EE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3" y="2249486"/>
            <a:ext cx="11077303" cy="3846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Szociális szorongás oldására irányuló tréning (korosztály: 5-9 évesek)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Önismereti tréning (korosztály: 10-14 évesek)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Tanulásmódszertani tréning (korosztály: 14-18 évesek) </a:t>
            </a:r>
            <a:r>
              <a:rPr lang="hu-HU" sz="2400" i="1" dirty="0"/>
              <a:t>Horváth Zsoltné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Kommunikációs tréning (korosztály: 13-16 évesek)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Indulatkezelési tréning (korosztály: 8-11 évesek)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Önbizalomerősítő tréning (korosztály: 10-14 évesek)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023" y="3797432"/>
            <a:ext cx="253637" cy="2536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441" y="1406239"/>
            <a:ext cx="286839" cy="2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Új terv: Szülői tréning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pPr lvl="1"/>
            <a:r>
              <a:rPr lang="hu-HU" sz="2400" dirty="0"/>
              <a:t>Szülői javaslatra</a:t>
            </a:r>
          </a:p>
          <a:p>
            <a:pPr lvl="1"/>
            <a:r>
              <a:rPr lang="hu-HU" sz="2400" dirty="0"/>
              <a:t>4+1 alkalom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serdülőkor, mint normatív krízis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változások a családban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határok, keretek kamaszkorban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hogyan kommunikáljunk kamasz gyermekünkkel?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89878"/>
              </p:ext>
            </p:extLst>
          </p:nvPr>
        </p:nvGraphicFramePr>
        <p:xfrm>
          <a:off x="8051710" y="1845734"/>
          <a:ext cx="3443605" cy="482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10972800" imgH="15361636" progId="Acrobat.Document.DC">
                  <p:embed/>
                </p:oleObj>
              </mc:Choice>
              <mc:Fallback>
                <p:oleObj name="Acrobat Document" r:id="rId3" imgW="10972800" imgH="153616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1710" y="1845734"/>
                        <a:ext cx="3443605" cy="4820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8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4595" y="290804"/>
            <a:ext cx="8686143" cy="117223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Új kezdeményezés - Diákmentor-hálózat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4629" y="1700809"/>
            <a:ext cx="8154931" cy="5157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Mentor – mentorált párok kialakítása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Cél: tanulmányi, szabadidős tevékenységek támogatása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Mentor: középiskolás diák (közösségi szolgálat)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Mentorált: általános iskolás korú tanuló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Tevékenységek: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Versenyfelkészítés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Tanulási technikák átadása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Különleges feladatok megoldása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Kiselőadások készítése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Projektnapokon, projektekben való részvétel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Közös színház, koncert, mozi, kiállítás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Elakadások, mélypontok segítése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58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0311"/>
          </a:xfrm>
        </p:spPr>
        <p:txBody>
          <a:bodyPr/>
          <a:lstStyle/>
          <a:p>
            <a:r>
              <a:rPr lang="hu-HU" dirty="0"/>
              <a:t>Diákmentor-hálózat kialakítása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79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Kapcsolatfelvétel a középiskolákkal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Megbeszélés a Diákönkormányzat tagjaival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Az ötlet fogadtatása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Brainstorming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 jó diákmentor ismérvei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Együttműködési szerződés megkötése a közösségi szolgálat keretében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Diákmentorok toborzása, kommunikáció, szórólapok, DÖK vezetőségi tagok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Interjúkérdések összeállítása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Tesztek kiválasztása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(tanulási erősségek, kreativitás, kommunikáció, interperszonális értékek)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</a:t>
            </a:r>
            <a:r>
              <a:rPr lang="hu-HU" dirty="0" err="1"/>
              <a:t>mentorálási</a:t>
            </a:r>
            <a:r>
              <a:rPr lang="hu-HU" dirty="0"/>
              <a:t> folyamat összeállítása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diákmentorhoz illő mentorált kiválasztása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19" y="113210"/>
            <a:ext cx="2956288" cy="52556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352339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Monotype Corsiva" panose="03010101010201010101" pitchFamily="66" charset="0"/>
              </a:rPr>
              <a:t>Költészet napja – április 11.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272937"/>
            <a:ext cx="10058400" cy="35961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dirty="0"/>
              <a:t>„</a:t>
            </a:r>
            <a:r>
              <a:rPr lang="hu-HU" sz="4800" dirty="0">
                <a:latin typeface="Monotype Corsiva" panose="03010101010201010101" pitchFamily="66" charset="0"/>
              </a:rPr>
              <a:t>Mert mi teremtünk szép, okos lányt</a:t>
            </a:r>
          </a:p>
          <a:p>
            <a:pPr algn="ctr"/>
            <a:r>
              <a:rPr lang="hu-HU" sz="4800" dirty="0">
                <a:latin typeface="Monotype Corsiva" panose="03010101010201010101" pitchFamily="66" charset="0"/>
              </a:rPr>
              <a:t>és bátor, értelmes fiút,</a:t>
            </a:r>
          </a:p>
          <a:p>
            <a:pPr algn="ctr"/>
            <a:r>
              <a:rPr lang="hu-HU" sz="4800" dirty="0">
                <a:latin typeface="Monotype Corsiva" panose="03010101010201010101" pitchFamily="66" charset="0"/>
              </a:rPr>
              <a:t>ki őriz belőlünk egy foszlányt,</a:t>
            </a:r>
          </a:p>
          <a:p>
            <a:pPr algn="ctr"/>
            <a:r>
              <a:rPr lang="hu-HU" sz="4800" dirty="0">
                <a:latin typeface="Monotype Corsiva" panose="03010101010201010101" pitchFamily="66" charset="0"/>
              </a:rPr>
              <a:t>mint nap fényéből a Tejút,…”</a:t>
            </a:r>
          </a:p>
          <a:p>
            <a:pPr algn="r"/>
            <a:r>
              <a:rPr lang="hu-HU" sz="3600" dirty="0">
                <a:latin typeface="Monotype Corsiva" panose="03010101010201010101" pitchFamily="66" charset="0"/>
              </a:rPr>
              <a:t>/József Attila/ </a:t>
            </a:r>
          </a:p>
          <a:p>
            <a:pPr algn="r"/>
            <a:endParaRPr lang="hu-HU" sz="3600" dirty="0">
              <a:latin typeface="Monotype Corsiva" panose="03010101010201010101" pitchFamily="66" charset="0"/>
            </a:endParaRPr>
          </a:p>
          <a:p>
            <a:pPr algn="r"/>
            <a:endParaRPr lang="hu-H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Képek forrásai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https://www.imadkozzunk.hu/kulonleges-gyerekek/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https://wmn.hu/wmn-life/60919-ez-a-gyerek-ostehetseg---szakember-mondja-el-mikor-es-hogyan-erdemes-belekezdeni-a-fejlesztesbe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https://www.tok.elte.hu/content/kulonleges-gyerekek-kulonleges-nevelese-sni-informacios-es-szakmai-nap.t.7975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https://papasmamasmagazin.hu/gyerekneveles-pszichologia-2/dh-kezelhetetlen-viselkeds-gyerekeknl-ez-az-egyszer-ok-is-llhat-a-httrben-a-pszicholgus-szerint-gy-t/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https://www.penzcentrum.hu/oktatas/20230227/sni-btmn-figyelemzavar-rengeteg-tehetseges-gyermek-kap-ilyen-cimket-erre-lenne-szukseguk-1134498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https://polc.ttk.pte.hu/tamop-4.1.2.b.2-13/1-2013-0014/89/4_tbbdimenzis_tehetsgmodellek_czeizel_s_piirto_tehetsgmodellje.html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https://tehetseg.hu/aktualis/tehetsegpontok-akkreditacioja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00" dirty="0"/>
              <a:t>Saját fotó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3971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269" y="4453339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4900" cap="small" dirty="0"/>
              <a:t>Köszönöm szépen a figyelmet!</a:t>
            </a: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9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E38A588F-05B2-4F12-9CE7-5F07F749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672" y="11959045"/>
            <a:ext cx="147534" cy="53465"/>
          </a:xfrm>
        </p:spPr>
        <p:txBody>
          <a:bodyPr>
            <a:normAutofit fontScale="90000"/>
          </a:bodyPr>
          <a:lstStyle/>
          <a:p>
            <a:endParaRPr lang="hu-HU" sz="3600" dirty="0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9163737D-B2E5-4BFC-B929-0EF92FBB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01486"/>
            <a:ext cx="10058400" cy="4867608"/>
          </a:xfrm>
        </p:spPr>
        <p:txBody>
          <a:bodyPr>
            <a:normAutofit fontScale="77500" lnSpcReduction="20000"/>
          </a:bodyPr>
          <a:lstStyle/>
          <a:p>
            <a:pPr algn="ctr"/>
            <a:endParaRPr lang="hu-HU" sz="3600" dirty="0"/>
          </a:p>
          <a:p>
            <a:pPr algn="ctr">
              <a:lnSpc>
                <a:spcPct val="120000"/>
              </a:lnSpc>
            </a:pPr>
            <a:endParaRPr lang="hu-HU" sz="3600" dirty="0"/>
          </a:p>
          <a:p>
            <a:pPr algn="ctr">
              <a:lnSpc>
                <a:spcPct val="120000"/>
              </a:lnSpc>
            </a:pPr>
            <a:r>
              <a:rPr lang="hu-HU" sz="3600" dirty="0"/>
              <a:t>„</a:t>
            </a:r>
            <a:r>
              <a:rPr lang="hu-HU" sz="4000" dirty="0">
                <a:latin typeface="Monotype Corsiva" panose="03010101010201010101" pitchFamily="66" charset="0"/>
              </a:rPr>
              <a:t>Vegyétek észre,</a:t>
            </a:r>
          </a:p>
          <a:p>
            <a:pPr algn="ctr">
              <a:lnSpc>
                <a:spcPct val="120000"/>
              </a:lnSpc>
            </a:pPr>
            <a:r>
              <a:rPr lang="hu-HU" sz="4000" dirty="0">
                <a:latin typeface="Monotype Corsiva" panose="03010101010201010101" pitchFamily="66" charset="0"/>
              </a:rPr>
              <a:t>ha egy gyerek különleges,</a:t>
            </a:r>
          </a:p>
          <a:p>
            <a:pPr algn="ctr">
              <a:lnSpc>
                <a:spcPct val="120000"/>
              </a:lnSpc>
            </a:pPr>
            <a:r>
              <a:rPr lang="hu-HU" sz="4000" dirty="0">
                <a:latin typeface="Monotype Corsiva" panose="03010101010201010101" pitchFamily="66" charset="0"/>
              </a:rPr>
              <a:t>nem azért különleges, mert különb akar lenni,</a:t>
            </a:r>
          </a:p>
          <a:p>
            <a:pPr algn="ctr">
              <a:lnSpc>
                <a:spcPct val="120000"/>
              </a:lnSpc>
            </a:pPr>
            <a:r>
              <a:rPr lang="hu-HU" sz="4000" dirty="0">
                <a:latin typeface="Monotype Corsiva" panose="03010101010201010101" pitchFamily="66" charset="0"/>
              </a:rPr>
              <a:t>hanem azért, mert nem tud más lenni.”</a:t>
            </a:r>
          </a:p>
          <a:p>
            <a:pPr algn="ctr"/>
            <a:endParaRPr lang="hu-HU" sz="4000" dirty="0">
              <a:latin typeface="Monotype Corsiva" panose="03010101010201010101" pitchFamily="66" charset="0"/>
            </a:endParaRPr>
          </a:p>
          <a:p>
            <a:pPr algn="r"/>
            <a:r>
              <a:rPr lang="hu-HU" sz="4000" dirty="0">
                <a:latin typeface="Monotype Corsiva" panose="03010101010201010101" pitchFamily="66" charset="0"/>
              </a:rPr>
              <a:t>/Szabó Magda/</a:t>
            </a:r>
          </a:p>
          <a:p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F4BAC77-FEDD-4893-A275-C6855AAD8FE6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42D56AC-2B3C-433F-A2AB-C22C69FC805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943D441B-162D-4B59-B0E2-9B4667C9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1026" name="Picture 2" descr="Düh, kezelhetetlen viselkedés gyerekeknél – Ez az egyszerű ok is állhat a  háttérben a pszichológus szerint! Így teljesíthet jobban a gyerek az  iskolában! - Papás-mamás magaz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8" y="4029998"/>
            <a:ext cx="2677322" cy="17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ülönleges gyerekek - Imádkozzu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8" y="291055"/>
            <a:ext cx="2419091" cy="30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ülönleges gyerekek különleges nevelése - SNI információs és szakmai n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70" y="209963"/>
            <a:ext cx="1911628" cy="31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NI, BTMN, figyelemzavar: rengeteg tehetséges gyermek kap ilyen címkét,  erre lenne szükségü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59" y="4572987"/>
            <a:ext cx="2749265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z a gyerek őstehetség! – Szakember mondja el, mikor és hogyan érdemes  belekezdeni a fejlesztésbe - WM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88" y="149003"/>
            <a:ext cx="2858026" cy="19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674" y="286603"/>
            <a:ext cx="10877006" cy="1450757"/>
          </a:xfrm>
        </p:spPr>
        <p:txBody>
          <a:bodyPr>
            <a:normAutofit/>
          </a:bodyPr>
          <a:lstStyle/>
          <a:p>
            <a:r>
              <a:rPr lang="hu-HU" sz="3200" dirty="0"/>
              <a:t>Jane </a:t>
            </a:r>
            <a:r>
              <a:rPr lang="hu-HU" sz="3200" dirty="0" err="1"/>
              <a:t>Piirto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122" y="0"/>
            <a:ext cx="6783976" cy="65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Dunaújvárosi </a:t>
            </a:r>
            <a:r>
              <a:rPr lang="hu-HU" dirty="0">
                <a:solidFill>
                  <a:schemeClr val="tx1"/>
                </a:solidFill>
              </a:rPr>
              <a:t>j</a:t>
            </a:r>
            <a:r>
              <a:rPr lang="hu-HU" dirty="0"/>
              <a:t>árás 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918AFC33-06DF-4724-B96F-3599ED22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1898469"/>
            <a:ext cx="6469293" cy="4839109"/>
          </a:xfrm>
        </p:spPr>
        <p:txBody>
          <a:bodyPr numCol="2">
            <a:normAutofit/>
          </a:bodyPr>
          <a:lstStyle/>
          <a:p>
            <a:r>
              <a:rPr lang="hu-HU" dirty="0"/>
              <a:t>Dunaújváros</a:t>
            </a:r>
          </a:p>
          <a:p>
            <a:r>
              <a:rPr lang="hu-HU" dirty="0"/>
              <a:t>Pusztaszabolcs</a:t>
            </a:r>
          </a:p>
          <a:p>
            <a:r>
              <a:rPr lang="hu-HU" dirty="0"/>
              <a:t>Mezőfalva</a:t>
            </a:r>
          </a:p>
          <a:p>
            <a:r>
              <a:rPr lang="hu-HU" dirty="0"/>
              <a:t>Rácalmás</a:t>
            </a:r>
          </a:p>
          <a:p>
            <a:r>
              <a:rPr lang="hu-HU" dirty="0"/>
              <a:t>Nagyvenyim</a:t>
            </a:r>
          </a:p>
          <a:p>
            <a:r>
              <a:rPr lang="hu-HU" dirty="0"/>
              <a:t>Perkáta</a:t>
            </a:r>
          </a:p>
          <a:p>
            <a:r>
              <a:rPr lang="hu-HU" dirty="0"/>
              <a:t>Adony</a:t>
            </a:r>
          </a:p>
          <a:p>
            <a:r>
              <a:rPr lang="hu-HU" dirty="0"/>
              <a:t>Baracs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Iváncsa</a:t>
            </a:r>
          </a:p>
          <a:p>
            <a:r>
              <a:rPr lang="hu-HU" dirty="0"/>
              <a:t>Kulcs</a:t>
            </a:r>
          </a:p>
          <a:p>
            <a:r>
              <a:rPr lang="hu-HU" dirty="0"/>
              <a:t>Előszállás</a:t>
            </a:r>
          </a:p>
          <a:p>
            <a:r>
              <a:rPr lang="hu-HU" dirty="0"/>
              <a:t>Besnyő</a:t>
            </a:r>
          </a:p>
          <a:p>
            <a:r>
              <a:rPr lang="hu-HU" dirty="0"/>
              <a:t>Daruszentmiklós</a:t>
            </a:r>
          </a:p>
          <a:p>
            <a:r>
              <a:rPr lang="hu-HU" dirty="0"/>
              <a:t>Kisapostag</a:t>
            </a:r>
          </a:p>
          <a:p>
            <a:r>
              <a:rPr lang="hu-HU" dirty="0"/>
              <a:t>Nagykarácsony</a:t>
            </a:r>
          </a:p>
          <a:p>
            <a:r>
              <a:rPr lang="hu-HU" dirty="0"/>
              <a:t>Beloiannisz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D9919CB-26D5-4512-A907-5D9D9767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22" y="1737360"/>
            <a:ext cx="2481723" cy="43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Szakszolgálati feladataink a tehetségkoordinációban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394" y="1845733"/>
            <a:ext cx="11094720" cy="4302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korai tehetség felismerése, gondozása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tanácsadás, támogatás a szülőnek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konzultáció a pedagógus részére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tehetség-tanácsadási fórum szervezése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tehetséges gyermek személyiségfejlődésének támogatása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önismereti csoport szervezése és vezetése a tehetséges gyermekek részére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18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C9168-2993-4F64-86FF-F81E8F99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60" y="262358"/>
            <a:ext cx="7429499" cy="1061345"/>
          </a:xfrm>
        </p:spPr>
        <p:txBody>
          <a:bodyPr/>
          <a:lstStyle/>
          <a:p>
            <a:pPr algn="ctr"/>
            <a:r>
              <a:rPr lang="hu-HU" dirty="0"/>
              <a:t>A járás intézményei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FBB2A6-2A18-4224-98ED-3AF4BB7B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060" y="1740928"/>
            <a:ext cx="7964412" cy="485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Óvodák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Általános iskolák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Művészeti iskolák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Középiskolák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Szakképzési centrumok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Felsőoktatási intézmény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Alapítványi és magán intézmények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Sportegyesületek</a:t>
            </a:r>
          </a:p>
        </p:txBody>
      </p:sp>
    </p:spTree>
    <p:extLst>
      <p:ext uri="{BB962C8B-B14F-4D97-AF65-F5344CB8AC3E}">
        <p14:creationId xmlns:p14="http://schemas.microsoft.com/office/powerpoint/2010/main" val="649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8F99A9-3EF0-49EC-A4D7-3AD30508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1" y="404664"/>
            <a:ext cx="11146972" cy="81453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Jelenlegi helyzet a Dunaújvárosi </a:t>
            </a:r>
            <a:r>
              <a:rPr lang="hu-HU" dirty="0">
                <a:solidFill>
                  <a:schemeClr val="tx1"/>
                </a:solidFill>
              </a:rPr>
              <a:t>j</a:t>
            </a:r>
            <a:r>
              <a:rPr lang="hu-HU" dirty="0"/>
              <a:t>árásban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A83FDE-C7CC-446B-A316-BABF1FF8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39" y="1811383"/>
            <a:ext cx="9927771" cy="4641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Az intézmények 95 %-</a:t>
            </a:r>
            <a:r>
              <a:rPr lang="hu-HU" sz="2400" dirty="0" err="1"/>
              <a:t>ával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tx1"/>
                </a:solidFill>
              </a:rPr>
              <a:t>létrejött az együttműködési </a:t>
            </a:r>
            <a:r>
              <a:rPr lang="hu-HU" sz="2400" dirty="0"/>
              <a:t>megállapodás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Egyéni ellátásban kb. 50 gyermek figyelemmel kísérése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Tehetségpont hálózat folyamatos bővítése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Sportegyesületekkel szoros kapcsolat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Önismereti és más, személyiségfejlesztő csoportok indítása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Számos sikeres tehetségpályázatban való közreműködés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ÚJ KEZDEMÉNYEZÉS: Diákmentor-hálózat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ÚJ KEZDEMÉNYEZÉS: Szülői tréning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9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1" y="116632"/>
            <a:ext cx="11443062" cy="998065"/>
          </a:xfrm>
        </p:spPr>
        <p:txBody>
          <a:bodyPr/>
          <a:lstStyle/>
          <a:p>
            <a:pPr algn="ctr"/>
            <a:r>
              <a:rPr lang="hu-HU" cap="none" dirty="0"/>
              <a:t>Tehetségpontok</a:t>
            </a:r>
            <a:r>
              <a:rPr lang="hu-HU" dirty="0"/>
              <a:t> – Regisztrált Tehetségpontok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0255" y="1933359"/>
            <a:ext cx="8280920" cy="51845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hu-HU" sz="1600" dirty="0"/>
              <a:t>Danubius Kulturális és Sport Egyesület – Dunaújváros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Daruszentmiklósi Szederinda Óvoda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DKKA Kézilabda Akadémia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DUE Bánki Donát Szakközépiskola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Dunaújvárosi Móricz Zsigmond Általános Iskola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Előszállási Patakpart Óvoda</a:t>
            </a:r>
          </a:p>
          <a:p>
            <a:pPr>
              <a:spcBef>
                <a:spcPts val="600"/>
              </a:spcBef>
            </a:pPr>
            <a:r>
              <a:rPr lang="hu-HU" sz="1600" dirty="0" err="1"/>
              <a:t>Iváncsai</a:t>
            </a:r>
            <a:r>
              <a:rPr lang="hu-HU" sz="1600" dirty="0"/>
              <a:t> Mesepalota Művészeti Óvoda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Képességfejlesztő Intézet Alapítvány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Nagykarácsonyi Örökzöld Óvoda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Pentelei Mentálhigiénés Általános Iskola, Szakképző Iskola és Gimnázium</a:t>
            </a:r>
          </a:p>
          <a:p>
            <a:pPr>
              <a:spcBef>
                <a:spcPts val="600"/>
              </a:spcBef>
            </a:pPr>
            <a:r>
              <a:rPr lang="hu-HU" sz="1600" dirty="0" err="1"/>
              <a:t>Violin</a:t>
            </a:r>
            <a:r>
              <a:rPr lang="hu-HU" sz="1600" dirty="0"/>
              <a:t> Alapfokú Művészeti Iskola</a:t>
            </a:r>
          </a:p>
          <a:p>
            <a:pPr>
              <a:spcBef>
                <a:spcPts val="600"/>
              </a:spcBef>
            </a:pPr>
            <a:r>
              <a:rPr lang="hu-HU" sz="1600" dirty="0"/>
              <a:t>Pusztaszabolcsi Óvoda</a:t>
            </a:r>
          </a:p>
        </p:txBody>
      </p:sp>
      <p:pic>
        <p:nvPicPr>
          <p:cNvPr id="2054" name="Picture 6" descr="Tehetségpontok akkreditációja | tehetseg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9" y="1607821"/>
            <a:ext cx="3021874" cy="30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24754" cy="1450757"/>
          </a:xfrm>
        </p:spPr>
        <p:txBody>
          <a:bodyPr/>
          <a:lstStyle/>
          <a:p>
            <a:pPr algn="ctr"/>
            <a:r>
              <a:rPr lang="hu-HU" cap="none" dirty="0"/>
              <a:t>Tehetségpontok</a:t>
            </a:r>
            <a:r>
              <a:rPr lang="hu-HU" dirty="0"/>
              <a:t> – Akkreditált Tehetségpont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Széchenyi Zsigmond Általános Iskola és Alapfokú Művészeti Iskola Árpád Fejedelem Tagiskola – Előszállás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/>
              <a:t>Nagyvenyimi</a:t>
            </a:r>
            <a:r>
              <a:rPr lang="hu-HU" dirty="0"/>
              <a:t> Nefelejcs Óvoda</a:t>
            </a:r>
          </a:p>
        </p:txBody>
      </p:sp>
      <p:pic>
        <p:nvPicPr>
          <p:cNvPr id="4098" name="Picture 2" descr="Tehetségpontok akkreditációja | tehetseg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46" y="32265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ív">
  <a:themeElements>
    <a:clrScheme name="4. egyéni sém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557</Words>
  <Application>Microsoft Office PowerPoint</Application>
  <PresentationFormat>Szélesvásznú</PresentationFormat>
  <Paragraphs>148</Paragraphs>
  <Slides>17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Monotype Corsiva</vt:lpstr>
      <vt:lpstr>Wingdings</vt:lpstr>
      <vt:lpstr>Retrospektív</vt:lpstr>
      <vt:lpstr>Acrobat Document</vt:lpstr>
      <vt:lpstr>   Új utak a tehetségkoordinációban </vt:lpstr>
      <vt:lpstr>PowerPoint-bemutató</vt:lpstr>
      <vt:lpstr>Jane Piirto</vt:lpstr>
      <vt:lpstr>Dunaújvárosi járás </vt:lpstr>
      <vt:lpstr>Szakszolgálati feladataink a tehetségkoordinációban</vt:lpstr>
      <vt:lpstr>A járás intézményei</vt:lpstr>
      <vt:lpstr>Jelenlegi helyzet a Dunaújvárosi járásban</vt:lpstr>
      <vt:lpstr>Tehetségpontok – Regisztrált Tehetségpontok</vt:lpstr>
      <vt:lpstr>Tehetségpontok – Akkreditált Tehetségpont</vt:lpstr>
      <vt:lpstr>Tehetségpontok – Akkreditált Kiváló Tehetségpont</vt:lpstr>
      <vt:lpstr>Korábban megvalósított tréningek Fornerné Móra Katalin és Kiss Orsolya pszichológusok segítségével </vt:lpstr>
      <vt:lpstr>Új terv: Szülői tréning</vt:lpstr>
      <vt:lpstr>Új kezdeményezés - Diákmentor-hálózat</vt:lpstr>
      <vt:lpstr>Diákmentor-hálózat kialakítása</vt:lpstr>
      <vt:lpstr>Költészet napja – április 11.</vt:lpstr>
      <vt:lpstr>Képek forrásai</vt:lpstr>
      <vt:lpstr>    Köszönöm szépen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FMPSZ</dc:creator>
  <cp:lastModifiedBy>Nagyné Burka Brigitta</cp:lastModifiedBy>
  <cp:revision>97</cp:revision>
  <dcterms:created xsi:type="dcterms:W3CDTF">2021-02-22T13:05:28Z</dcterms:created>
  <dcterms:modified xsi:type="dcterms:W3CDTF">2025-04-10T12:25:18Z</dcterms:modified>
</cp:coreProperties>
</file>