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9" r:id="rId2"/>
    <p:sldId id="263" r:id="rId3"/>
    <p:sldId id="289" r:id="rId4"/>
    <p:sldId id="292" r:id="rId5"/>
    <p:sldId id="287" r:id="rId6"/>
    <p:sldId id="283" r:id="rId7"/>
    <p:sldId id="284" r:id="rId8"/>
    <p:sldId id="288" r:id="rId9"/>
    <p:sldId id="290" r:id="rId10"/>
    <p:sldId id="291" r:id="rId11"/>
    <p:sldId id="293" r:id="rId12"/>
    <p:sldId id="294" r:id="rId13"/>
    <p:sldId id="295" r:id="rId14"/>
    <p:sldId id="296" r:id="rId15"/>
    <p:sldId id="286" r:id="rId16"/>
    <p:sldId id="281" r:id="rId1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097"/>
    <a:srgbClr val="CBAAE4"/>
    <a:srgbClr val="EEC9A0"/>
    <a:srgbClr val="00CC99"/>
    <a:srgbClr val="95AFF9"/>
    <a:srgbClr val="936F55"/>
    <a:srgbClr val="9B2D1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Közepesen sötét stílus 3 – 3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Közepesen sötét stílus 3 – 5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68" d="100"/>
          <a:sy n="68" d="100"/>
        </p:scale>
        <p:origin x="5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836B-D00F-4FE1-983B-0DAF1522B0C8}" type="datetimeFigureOut">
              <a:rPr lang="hu-HU" smtClean="0"/>
              <a:t>2025. 04. 07.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56C2-BCA6-44AC-B0DA-82692F51D3EC}" type="slidenum">
              <a:rPr lang="hu-HU" smtClean="0"/>
              <a:t>‹#›</a:t>
            </a:fld>
            <a:endParaRPr lang="hu-H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7325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836B-D00F-4FE1-983B-0DAF1522B0C8}" type="datetimeFigureOut">
              <a:rPr lang="hu-HU" smtClean="0"/>
              <a:t>2025. 04. 07.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56C2-BCA6-44AC-B0DA-82692F51D3E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9958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836B-D00F-4FE1-983B-0DAF1522B0C8}" type="datetimeFigureOut">
              <a:rPr lang="hu-HU" smtClean="0"/>
              <a:t>2025. 04. 07.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56C2-BCA6-44AC-B0DA-82692F51D3E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95768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836B-D00F-4FE1-983B-0DAF1522B0C8}" type="datetimeFigureOut">
              <a:rPr lang="hu-HU" smtClean="0"/>
              <a:t>2025. 04. 07.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56C2-BCA6-44AC-B0DA-82692F51D3E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8049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836B-D00F-4FE1-983B-0DAF1522B0C8}" type="datetimeFigureOut">
              <a:rPr lang="hu-HU" smtClean="0"/>
              <a:t>2025. 04. 07.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56C2-BCA6-44AC-B0DA-82692F51D3EC}" type="slidenum">
              <a:rPr lang="hu-HU" smtClean="0"/>
              <a:t>‹#›</a:t>
            </a:fld>
            <a:endParaRPr lang="hu-H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1196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836B-D00F-4FE1-983B-0DAF1522B0C8}" type="datetimeFigureOut">
              <a:rPr lang="hu-HU" smtClean="0"/>
              <a:t>2025. 04. 07.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56C2-BCA6-44AC-B0DA-82692F51D3E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85243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836B-D00F-4FE1-983B-0DAF1522B0C8}" type="datetimeFigureOut">
              <a:rPr lang="hu-HU" smtClean="0"/>
              <a:t>2025. 04. 07.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56C2-BCA6-44AC-B0DA-82692F51D3E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5589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836B-D00F-4FE1-983B-0DAF1522B0C8}" type="datetimeFigureOut">
              <a:rPr lang="hu-HU" smtClean="0"/>
              <a:t>2025. 04. 07.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56C2-BCA6-44AC-B0DA-82692F51D3E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73686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836B-D00F-4FE1-983B-0DAF1522B0C8}" type="datetimeFigureOut">
              <a:rPr lang="hu-HU" smtClean="0"/>
              <a:t>2025. 04. 07.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56C2-BCA6-44AC-B0DA-82692F51D3E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2402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9FE836B-D00F-4FE1-983B-0DAF1522B0C8}" type="datetimeFigureOut">
              <a:rPr lang="hu-HU" smtClean="0"/>
              <a:t>2025. 04. 07.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F8C56C2-BCA6-44AC-B0DA-82692F51D3E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55283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836B-D00F-4FE1-983B-0DAF1522B0C8}" type="datetimeFigureOut">
              <a:rPr lang="hu-HU" smtClean="0"/>
              <a:t>2025. 04. 07.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56C2-BCA6-44AC-B0DA-82692F51D3E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68657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9FE836B-D00F-4FE1-983B-0DAF1522B0C8}" type="datetimeFigureOut">
              <a:rPr lang="hu-HU" smtClean="0"/>
              <a:t>2025. 04. 07.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F8C56C2-BCA6-44AC-B0DA-82692F51D3EC}" type="slidenum">
              <a:rPr lang="hu-HU" smtClean="0"/>
              <a:t>‹#›</a:t>
            </a:fld>
            <a:endParaRPr lang="hu-H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6391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nytud.hu/kiadvany/komplex-anyanyelvi-kepessegteszt-koba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815548" y="3566255"/>
            <a:ext cx="8560904" cy="1053453"/>
          </a:xfrm>
        </p:spPr>
        <p:txBody>
          <a:bodyPr>
            <a:normAutofit fontScale="90000"/>
          </a:bodyPr>
          <a:lstStyle/>
          <a:p>
            <a:pPr algn="ctr"/>
            <a:r>
              <a:rPr lang="hu-HU" sz="3200" b="1" cap="small" dirty="0"/>
              <a:t/>
            </a:r>
            <a:br>
              <a:rPr lang="hu-HU" sz="3200" b="1" cap="small" dirty="0"/>
            </a:br>
            <a:r>
              <a:rPr lang="hu-HU" sz="3200" b="1" cap="small" dirty="0"/>
              <a:t/>
            </a:r>
            <a:br>
              <a:rPr lang="hu-HU" sz="3200" b="1" cap="small" dirty="0"/>
            </a:br>
            <a:r>
              <a:rPr lang="hu-HU" sz="3200" b="1" cap="small" dirty="0"/>
              <a:t/>
            </a:r>
            <a:br>
              <a:rPr lang="hu-HU" sz="3200" b="1" cap="small" dirty="0"/>
            </a:br>
            <a:r>
              <a:rPr lang="hu-HU" sz="3200" b="1" cap="small" dirty="0"/>
              <a:t/>
            </a:r>
            <a:br>
              <a:rPr lang="hu-HU" sz="3200" b="1" cap="small" dirty="0"/>
            </a:br>
            <a:endParaRPr lang="hu-HU" sz="2000" b="1" cap="small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7350" y="3679272"/>
            <a:ext cx="8622030" cy="1827519"/>
          </a:xfrm>
        </p:spPr>
        <p:txBody>
          <a:bodyPr>
            <a:noAutofit/>
          </a:bodyPr>
          <a:lstStyle/>
          <a:p>
            <a:pPr algn="ctr"/>
            <a:r>
              <a:rPr lang="hu-HU" sz="2000" b="1" dirty="0">
                <a:solidFill>
                  <a:schemeClr val="tx1"/>
                </a:solidFill>
                <a:latin typeface="+mn-lt"/>
              </a:rPr>
              <a:t>Egy új </a:t>
            </a:r>
            <a:r>
              <a:rPr lang="hu-HU" sz="2000" b="1" dirty="0" err="1">
                <a:solidFill>
                  <a:schemeClr val="tx1"/>
                </a:solidFill>
                <a:latin typeface="+mn-lt"/>
              </a:rPr>
              <a:t>sztenderdizált</a:t>
            </a:r>
            <a:r>
              <a:rPr lang="hu-HU" sz="2000" b="1" dirty="0">
                <a:solidFill>
                  <a:schemeClr val="tx1"/>
                </a:solidFill>
                <a:latin typeface="+mn-lt"/>
              </a:rPr>
              <a:t> nyelvi vizsgálóeljárás, a KOBAK (Komplex Beszélt Anyanyelvi Képességteszt) bemutatása</a:t>
            </a:r>
          </a:p>
          <a:p>
            <a:pPr algn="ctr"/>
            <a:endParaRPr lang="hu-HU" sz="2000" b="1" dirty="0">
              <a:solidFill>
                <a:schemeClr val="tx1"/>
              </a:solidFill>
              <a:latin typeface="+mn-lt"/>
            </a:endParaRPr>
          </a:p>
          <a:p>
            <a:pPr algn="ctr"/>
            <a:r>
              <a:rPr lang="hu-HU" sz="2000" b="1" dirty="0">
                <a:solidFill>
                  <a:schemeClr val="tx1"/>
                </a:solidFill>
                <a:latin typeface="+mn-lt"/>
              </a:rPr>
              <a:t>Pedagógiai Szakszolgálatok Hete 2025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17443" cy="3395766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grpSp>
        <p:nvGrpSpPr>
          <p:cNvPr id="6" name="Csoportba foglalás 5">
            <a:extLst>
              <a:ext uri="{FF2B5EF4-FFF2-40B4-BE49-F238E27FC236}">
                <a16:creationId xmlns:a16="http://schemas.microsoft.com/office/drawing/2014/main" id="{FF441DE2-ECB8-490D-ABD2-EBCE7D91A462}"/>
              </a:ext>
            </a:extLst>
          </p:cNvPr>
          <p:cNvGrpSpPr/>
          <p:nvPr/>
        </p:nvGrpSpPr>
        <p:grpSpPr>
          <a:xfrm>
            <a:off x="522732" y="5677281"/>
            <a:ext cx="2002536" cy="852678"/>
            <a:chOff x="483679" y="4937577"/>
            <a:chExt cx="2002536" cy="852678"/>
          </a:xfrm>
        </p:grpSpPr>
        <p:sp>
          <p:nvSpPr>
            <p:cNvPr id="7" name="Téglalap 6">
              <a:extLst>
                <a:ext uri="{FF2B5EF4-FFF2-40B4-BE49-F238E27FC236}">
                  <a16:creationId xmlns:a16="http://schemas.microsoft.com/office/drawing/2014/main" id="{1B1F485D-D774-4965-A0F1-A21715DB135D}"/>
                </a:ext>
              </a:extLst>
            </p:cNvPr>
            <p:cNvSpPr/>
            <p:nvPr/>
          </p:nvSpPr>
          <p:spPr>
            <a:xfrm>
              <a:off x="483679" y="4937577"/>
              <a:ext cx="2002536" cy="852678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8" name="Kép 7">
              <a:extLst>
                <a:ext uri="{FF2B5EF4-FFF2-40B4-BE49-F238E27FC236}">
                  <a16:creationId xmlns:a16="http://schemas.microsoft.com/office/drawing/2014/main" id="{8625F7A2-6F61-49D1-9A9F-B608CAEF7C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829" y="5108066"/>
              <a:ext cx="1876235" cy="511700"/>
            </a:xfrm>
            <a:prstGeom prst="rect">
              <a:avLst/>
            </a:prstGeom>
          </p:spPr>
        </p:pic>
      </p:grpSp>
      <p:sp>
        <p:nvSpPr>
          <p:cNvPr id="9" name="Alcím 2">
            <a:extLst>
              <a:ext uri="{FF2B5EF4-FFF2-40B4-BE49-F238E27FC236}">
                <a16:creationId xmlns:a16="http://schemas.microsoft.com/office/drawing/2014/main" id="{33A740B4-1BA7-43D2-B4DB-DF21D80A832F}"/>
              </a:ext>
            </a:extLst>
          </p:cNvPr>
          <p:cNvSpPr txBox="1">
            <a:spLocks/>
          </p:cNvSpPr>
          <p:nvPr/>
        </p:nvSpPr>
        <p:spPr>
          <a:xfrm>
            <a:off x="10705623" y="6449201"/>
            <a:ext cx="1669002" cy="5149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>
                <a:solidFill>
                  <a:schemeClr val="tx1"/>
                </a:solidFill>
              </a:rPr>
              <a:t>2025.04.11.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F36480F9-EEB2-4D17-B045-21FEF1712EF2}"/>
              </a:ext>
            </a:extLst>
          </p:cNvPr>
          <p:cNvSpPr txBox="1"/>
          <p:nvPr/>
        </p:nvSpPr>
        <p:spPr>
          <a:xfrm>
            <a:off x="8919367" y="5565521"/>
            <a:ext cx="3099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rgbClr val="C00000"/>
                </a:solidFill>
              </a:rPr>
              <a:t>Kónyi-Kiss Borbála</a:t>
            </a:r>
          </a:p>
          <a:p>
            <a:r>
              <a:rPr lang="hu-HU" dirty="0"/>
              <a:t>logopédus, </a:t>
            </a:r>
            <a:r>
              <a:rPr lang="hu-HU" dirty="0" err="1"/>
              <a:t>szurdopedagógus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231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1FBD5B7-EDC8-482B-92E5-411626993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solidFill>
                  <a:schemeClr val="tx1"/>
                </a:solidFill>
              </a:rPr>
              <a:t>Mondatmegértés: Utasítások követése</a:t>
            </a:r>
            <a:endParaRPr lang="hu-HU" dirty="0"/>
          </a:p>
        </p:txBody>
      </p:sp>
      <p:grpSp>
        <p:nvGrpSpPr>
          <p:cNvPr id="5" name="Csoportba foglalás 4">
            <a:extLst>
              <a:ext uri="{FF2B5EF4-FFF2-40B4-BE49-F238E27FC236}">
                <a16:creationId xmlns:a16="http://schemas.microsoft.com/office/drawing/2014/main" id="{3E793DF5-1F52-4633-8607-83FF6BFD3BE8}"/>
              </a:ext>
            </a:extLst>
          </p:cNvPr>
          <p:cNvGrpSpPr/>
          <p:nvPr/>
        </p:nvGrpSpPr>
        <p:grpSpPr>
          <a:xfrm>
            <a:off x="522732" y="5677281"/>
            <a:ext cx="2002536" cy="852678"/>
            <a:chOff x="483679" y="4937577"/>
            <a:chExt cx="2002536" cy="852678"/>
          </a:xfrm>
        </p:grpSpPr>
        <p:sp>
          <p:nvSpPr>
            <p:cNvPr id="6" name="Téglalap 5">
              <a:extLst>
                <a:ext uri="{FF2B5EF4-FFF2-40B4-BE49-F238E27FC236}">
                  <a16:creationId xmlns:a16="http://schemas.microsoft.com/office/drawing/2014/main" id="{E2DB8397-90AA-404E-9ACB-8146C066F5E3}"/>
                </a:ext>
              </a:extLst>
            </p:cNvPr>
            <p:cNvSpPr/>
            <p:nvPr/>
          </p:nvSpPr>
          <p:spPr>
            <a:xfrm>
              <a:off x="483679" y="4937577"/>
              <a:ext cx="2002536" cy="852678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7" name="Kép 6">
              <a:extLst>
                <a:ext uri="{FF2B5EF4-FFF2-40B4-BE49-F238E27FC236}">
                  <a16:creationId xmlns:a16="http://schemas.microsoft.com/office/drawing/2014/main" id="{B5FB8D36-3BA0-4EA0-A3AD-FD713BA7E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829" y="5108066"/>
              <a:ext cx="1876235" cy="511700"/>
            </a:xfrm>
            <a:prstGeom prst="rect">
              <a:avLst/>
            </a:prstGeom>
          </p:spPr>
        </p:pic>
      </p:grpSp>
      <p:pic>
        <p:nvPicPr>
          <p:cNvPr id="8" name="Tartalom helye 5">
            <a:extLst>
              <a:ext uri="{FF2B5EF4-FFF2-40B4-BE49-F238E27FC236}">
                <a16:creationId xmlns:a16="http://schemas.microsoft.com/office/drawing/2014/main" id="{100F93B4-97DD-4B2B-A651-37505709B5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245" t="23635" r="17127" b="10527"/>
          <a:stretch/>
        </p:blipFill>
        <p:spPr>
          <a:xfrm>
            <a:off x="823584" y="2131880"/>
            <a:ext cx="4715691" cy="2988761"/>
          </a:xfrm>
          <a:prstGeom prst="rect">
            <a:avLst/>
          </a:prstGeom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15A37184-5C30-4165-96A1-3F6760753895}"/>
              </a:ext>
            </a:extLst>
          </p:cNvPr>
          <p:cNvSpPr txBox="1"/>
          <p:nvPr/>
        </p:nvSpPr>
        <p:spPr>
          <a:xfrm>
            <a:off x="5539275" y="1967569"/>
            <a:ext cx="48719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/>
              <a:t> 1. Mutass a cipő mellett levő házra.</a:t>
            </a: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33BB455E-C21C-47C5-9FE3-AFE8FA138EE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006" t="21718" r="17422" b="12440"/>
          <a:stretch/>
        </p:blipFill>
        <p:spPr>
          <a:xfrm>
            <a:off x="6400799" y="2716399"/>
            <a:ext cx="4895204" cy="2723348"/>
          </a:xfrm>
          <a:prstGeom prst="rect">
            <a:avLst/>
          </a:prstGeom>
        </p:spPr>
      </p:pic>
      <p:sp>
        <p:nvSpPr>
          <p:cNvPr id="11" name="Szövegdoboz 10">
            <a:extLst>
              <a:ext uri="{FF2B5EF4-FFF2-40B4-BE49-F238E27FC236}">
                <a16:creationId xmlns:a16="http://schemas.microsoft.com/office/drawing/2014/main" id="{D1AEC583-9429-42DF-A7E4-88AD895A7722}"/>
              </a:ext>
            </a:extLst>
          </p:cNvPr>
          <p:cNvSpPr txBox="1"/>
          <p:nvPr/>
        </p:nvSpPr>
        <p:spPr>
          <a:xfrm>
            <a:off x="6498457" y="5722554"/>
            <a:ext cx="51708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/>
              <a:t>33. Mutass a cipőkre, amiket elválaszt egy madár</a:t>
            </a:r>
          </a:p>
        </p:txBody>
      </p:sp>
    </p:spTree>
    <p:extLst>
      <p:ext uri="{BB962C8B-B14F-4D97-AF65-F5344CB8AC3E}">
        <p14:creationId xmlns:p14="http://schemas.microsoft.com/office/powerpoint/2010/main" val="259508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E88EFA6-E182-4C2C-B5C5-D037547BD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solidFill>
                  <a:schemeClr val="tx1"/>
                </a:solidFill>
              </a:rPr>
              <a:t>Mondatszerkezetek megértése: Nyelvtan</a:t>
            </a:r>
            <a:endParaRPr lang="hu-HU" dirty="0">
              <a:solidFill>
                <a:schemeClr val="tx1"/>
              </a:solidFill>
            </a:endParaRPr>
          </a:p>
        </p:txBody>
      </p:sp>
      <p:grpSp>
        <p:nvGrpSpPr>
          <p:cNvPr id="5" name="Csoportba foglalás 4">
            <a:extLst>
              <a:ext uri="{FF2B5EF4-FFF2-40B4-BE49-F238E27FC236}">
                <a16:creationId xmlns:a16="http://schemas.microsoft.com/office/drawing/2014/main" id="{8607CA01-5014-4EB2-A3AF-DCE401FBBEB5}"/>
              </a:ext>
            </a:extLst>
          </p:cNvPr>
          <p:cNvGrpSpPr/>
          <p:nvPr/>
        </p:nvGrpSpPr>
        <p:grpSpPr>
          <a:xfrm>
            <a:off x="522732" y="5677281"/>
            <a:ext cx="2002536" cy="852678"/>
            <a:chOff x="483679" y="4937577"/>
            <a:chExt cx="2002536" cy="852678"/>
          </a:xfrm>
        </p:grpSpPr>
        <p:sp>
          <p:nvSpPr>
            <p:cNvPr id="6" name="Téglalap 5">
              <a:extLst>
                <a:ext uri="{FF2B5EF4-FFF2-40B4-BE49-F238E27FC236}">
                  <a16:creationId xmlns:a16="http://schemas.microsoft.com/office/drawing/2014/main" id="{2E3B10A7-B50F-4A72-819E-5AD55B1235B7}"/>
                </a:ext>
              </a:extLst>
            </p:cNvPr>
            <p:cNvSpPr/>
            <p:nvPr/>
          </p:nvSpPr>
          <p:spPr>
            <a:xfrm>
              <a:off x="483679" y="4937577"/>
              <a:ext cx="2002536" cy="852678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7" name="Kép 6">
              <a:extLst>
                <a:ext uri="{FF2B5EF4-FFF2-40B4-BE49-F238E27FC236}">
                  <a16:creationId xmlns:a16="http://schemas.microsoft.com/office/drawing/2014/main" id="{0D063B6C-9C05-496E-BE14-0608663AEA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829" y="5108066"/>
              <a:ext cx="1876235" cy="511700"/>
            </a:xfrm>
            <a:prstGeom prst="rect">
              <a:avLst/>
            </a:prstGeom>
          </p:spPr>
        </p:pic>
      </p:grpSp>
      <p:pic>
        <p:nvPicPr>
          <p:cNvPr id="11" name="Tartalom helye 10">
            <a:extLst>
              <a:ext uri="{FF2B5EF4-FFF2-40B4-BE49-F238E27FC236}">
                <a16:creationId xmlns:a16="http://schemas.microsoft.com/office/drawing/2014/main" id="{EAD4FE99-FEEC-4A54-9A9F-D27E94101AA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21340" t="16632" r="22216" b="7354"/>
          <a:stretch/>
        </p:blipFill>
        <p:spPr>
          <a:xfrm>
            <a:off x="6216968" y="1957552"/>
            <a:ext cx="4938712" cy="3741209"/>
          </a:xfrm>
          <a:prstGeom prst="rect">
            <a:avLst/>
          </a:prstGeom>
        </p:spPr>
      </p:pic>
      <p:sp>
        <p:nvSpPr>
          <p:cNvPr id="12" name="Szövegdoboz 11">
            <a:extLst>
              <a:ext uri="{FF2B5EF4-FFF2-40B4-BE49-F238E27FC236}">
                <a16:creationId xmlns:a16="http://schemas.microsoft.com/office/drawing/2014/main" id="{9783A145-A557-4376-B6B8-F8BEB5237C0A}"/>
              </a:ext>
            </a:extLst>
          </p:cNvPr>
          <p:cNvSpPr txBox="1"/>
          <p:nvPr/>
        </p:nvSpPr>
        <p:spPr>
          <a:xfrm>
            <a:off x="6286569" y="5918954"/>
            <a:ext cx="48691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/>
              <a:t>A sárkány, aki a szekrény mögé bújt, csokit eszik. </a:t>
            </a: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0AFB37B7-3F60-4637-A588-E1D20B8E882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185" t="15945" r="21830" b="7079"/>
          <a:stretch/>
        </p:blipFill>
        <p:spPr>
          <a:xfrm>
            <a:off x="1341783" y="1915977"/>
            <a:ext cx="4480519" cy="3404466"/>
          </a:xfrm>
          <a:prstGeom prst="rect">
            <a:avLst/>
          </a:prstGeom>
        </p:spPr>
      </p:pic>
      <p:sp>
        <p:nvSpPr>
          <p:cNvPr id="14" name="Szövegdoboz 13">
            <a:extLst>
              <a:ext uri="{FF2B5EF4-FFF2-40B4-BE49-F238E27FC236}">
                <a16:creationId xmlns:a16="http://schemas.microsoft.com/office/drawing/2014/main" id="{A21784F5-80D4-4DD2-AD95-26B511D1904B}"/>
              </a:ext>
            </a:extLst>
          </p:cNvPr>
          <p:cNvSpPr txBox="1"/>
          <p:nvPr/>
        </p:nvSpPr>
        <p:spPr>
          <a:xfrm>
            <a:off x="2919934" y="5307949"/>
            <a:ext cx="35232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A fiúk szeretnek autót rajzolni.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9279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0764FF6-A450-4E96-A79D-3D0468473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solidFill>
                  <a:schemeClr val="tx1"/>
                </a:solidFill>
              </a:rPr>
              <a:t>Mondatbefejezés</a:t>
            </a:r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62B476F4-8F39-4BB3-A76C-63FEA76C03B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9124" t="21480" r="20051" b="15358"/>
          <a:stretch/>
        </p:blipFill>
        <p:spPr>
          <a:xfrm>
            <a:off x="1096963" y="2076302"/>
            <a:ext cx="4938712" cy="2884761"/>
          </a:xfr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5E2871BC-93FB-47A9-A9B0-B45589DE9C8E}"/>
              </a:ext>
            </a:extLst>
          </p:cNvPr>
          <p:cNvSpPr txBox="1"/>
          <p:nvPr/>
        </p:nvSpPr>
        <p:spPr>
          <a:xfrm>
            <a:off x="1096963" y="5017742"/>
            <a:ext cx="29694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/>
              <a:t>Az oroszlán átmegy a …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8A4D5E5C-F294-4DF8-94B9-B4A82605D364}"/>
              </a:ext>
            </a:extLst>
          </p:cNvPr>
          <p:cNvSpPr txBox="1"/>
          <p:nvPr/>
        </p:nvSpPr>
        <p:spPr>
          <a:xfrm>
            <a:off x="3424124" y="5008629"/>
            <a:ext cx="1649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hídon.</a:t>
            </a:r>
          </a:p>
        </p:txBody>
      </p:sp>
      <p:pic>
        <p:nvPicPr>
          <p:cNvPr id="8" name="Tartalom helye 7">
            <a:extLst>
              <a:ext uri="{FF2B5EF4-FFF2-40B4-BE49-F238E27FC236}">
                <a16:creationId xmlns:a16="http://schemas.microsoft.com/office/drawing/2014/main" id="{81F41DA2-7DD6-40E7-B0A5-6B460C2D35C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17784" t="21443" r="19432" b="15533"/>
          <a:stretch/>
        </p:blipFill>
        <p:spPr>
          <a:xfrm>
            <a:off x="6218555" y="2076302"/>
            <a:ext cx="4937125" cy="2787748"/>
          </a:xfrm>
          <a:prstGeom prst="rect">
            <a:avLst/>
          </a:prstGeom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2B721937-5596-4F5A-86A1-B1FEB172F22F}"/>
              </a:ext>
            </a:extLst>
          </p:cNvPr>
          <p:cNvSpPr txBox="1"/>
          <p:nvPr/>
        </p:nvSpPr>
        <p:spPr>
          <a:xfrm>
            <a:off x="6393568" y="5120641"/>
            <a:ext cx="50669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/>
              <a:t>Ez a fiú gyorsan fut, de ő még gyorsabban, </a:t>
            </a:r>
          </a:p>
          <a:p>
            <a:r>
              <a:rPr lang="hu-HU" dirty="0"/>
              <a:t>és ő fut itt a ... 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CE0D659B-4017-42C4-9352-72DF452055DF}"/>
              </a:ext>
            </a:extLst>
          </p:cNvPr>
          <p:cNvSpPr txBox="1"/>
          <p:nvPr/>
        </p:nvSpPr>
        <p:spPr>
          <a:xfrm>
            <a:off x="7962669" y="5443806"/>
            <a:ext cx="26454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/>
              <a:t>leggyorsabban.</a:t>
            </a:r>
          </a:p>
        </p:txBody>
      </p:sp>
      <p:grpSp>
        <p:nvGrpSpPr>
          <p:cNvPr id="11" name="Csoportba foglalás 10">
            <a:extLst>
              <a:ext uri="{FF2B5EF4-FFF2-40B4-BE49-F238E27FC236}">
                <a16:creationId xmlns:a16="http://schemas.microsoft.com/office/drawing/2014/main" id="{B9D3BE49-76F3-43C1-B31B-4CC85DB30AC1}"/>
              </a:ext>
            </a:extLst>
          </p:cNvPr>
          <p:cNvGrpSpPr/>
          <p:nvPr/>
        </p:nvGrpSpPr>
        <p:grpSpPr>
          <a:xfrm>
            <a:off x="522732" y="5677281"/>
            <a:ext cx="2002536" cy="852678"/>
            <a:chOff x="483679" y="4937577"/>
            <a:chExt cx="2002536" cy="852678"/>
          </a:xfrm>
        </p:grpSpPr>
        <p:sp>
          <p:nvSpPr>
            <p:cNvPr id="12" name="Téglalap 11">
              <a:extLst>
                <a:ext uri="{FF2B5EF4-FFF2-40B4-BE49-F238E27FC236}">
                  <a16:creationId xmlns:a16="http://schemas.microsoft.com/office/drawing/2014/main" id="{FEB54CF6-180C-46CB-8B0C-AB3A7BAFA89E}"/>
                </a:ext>
              </a:extLst>
            </p:cNvPr>
            <p:cNvSpPr/>
            <p:nvPr/>
          </p:nvSpPr>
          <p:spPr>
            <a:xfrm>
              <a:off x="483679" y="4937577"/>
              <a:ext cx="2002536" cy="852678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13" name="Kép 12">
              <a:extLst>
                <a:ext uri="{FF2B5EF4-FFF2-40B4-BE49-F238E27FC236}">
                  <a16:creationId xmlns:a16="http://schemas.microsoft.com/office/drawing/2014/main" id="{A80599BC-0EAC-4BB2-AC24-BD11EE882B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829" y="5108066"/>
              <a:ext cx="1876235" cy="511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510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317272B-98D0-4286-8EC8-3A720E12C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400" b="1" dirty="0">
                <a:solidFill>
                  <a:schemeClr val="tx1"/>
                </a:solidFill>
              </a:rPr>
              <a:t>Mondatszerkezetek megértése: Pragmatika</a:t>
            </a:r>
            <a:endParaRPr lang="hu-HU" sz="4400" dirty="0">
              <a:solidFill>
                <a:schemeClr val="tx1"/>
              </a:solidFill>
            </a:endParaRPr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91B607E3-480C-4FB9-8AB7-852103FDAED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7191" t="13883" r="9227" b="5429"/>
          <a:stretch/>
        </p:blipFill>
        <p:spPr>
          <a:xfrm>
            <a:off x="32394" y="1923714"/>
            <a:ext cx="5705933" cy="3098456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03F2853F-EC5F-4860-9A90-B77C7D0C0311}"/>
              </a:ext>
            </a:extLst>
          </p:cNvPr>
          <p:cNvSpPr txBox="1"/>
          <p:nvPr/>
        </p:nvSpPr>
        <p:spPr>
          <a:xfrm>
            <a:off x="617666" y="5279203"/>
            <a:ext cx="61604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A szoba egy rettenetes disznóól.</a:t>
            </a:r>
            <a:endParaRPr lang="hu-HU" dirty="0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73ACF1DE-5836-4999-BB92-F5CD592E22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752" t="16632" r="12860" b="6391"/>
          <a:stretch/>
        </p:blipFill>
        <p:spPr>
          <a:xfrm>
            <a:off x="5846817" y="1856711"/>
            <a:ext cx="6124604" cy="3517722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429E7899-4DD1-415C-8E78-E905510C58FB}"/>
              </a:ext>
            </a:extLst>
          </p:cNvPr>
          <p:cNvSpPr txBox="1"/>
          <p:nvPr/>
        </p:nvSpPr>
        <p:spPr>
          <a:xfrm>
            <a:off x="7234591" y="5648535"/>
            <a:ext cx="3349056" cy="64633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u-HU" dirty="0"/>
              <a:t>A hegedűtanár egy igazi sárkány. </a:t>
            </a:r>
          </a:p>
        </p:txBody>
      </p:sp>
      <p:grpSp>
        <p:nvGrpSpPr>
          <p:cNvPr id="9" name="Csoportba foglalás 8">
            <a:extLst>
              <a:ext uri="{FF2B5EF4-FFF2-40B4-BE49-F238E27FC236}">
                <a16:creationId xmlns:a16="http://schemas.microsoft.com/office/drawing/2014/main" id="{6FEAD798-72C0-4C4F-9891-5B5A6225EF92}"/>
              </a:ext>
            </a:extLst>
          </p:cNvPr>
          <p:cNvGrpSpPr/>
          <p:nvPr/>
        </p:nvGrpSpPr>
        <p:grpSpPr>
          <a:xfrm>
            <a:off x="522732" y="5677281"/>
            <a:ext cx="2002536" cy="852678"/>
            <a:chOff x="483679" y="4937577"/>
            <a:chExt cx="2002536" cy="852678"/>
          </a:xfrm>
        </p:grpSpPr>
        <p:sp>
          <p:nvSpPr>
            <p:cNvPr id="10" name="Téglalap 9">
              <a:extLst>
                <a:ext uri="{FF2B5EF4-FFF2-40B4-BE49-F238E27FC236}">
                  <a16:creationId xmlns:a16="http://schemas.microsoft.com/office/drawing/2014/main" id="{75306905-8EB3-4B9A-8147-FAEF96088FD2}"/>
                </a:ext>
              </a:extLst>
            </p:cNvPr>
            <p:cNvSpPr/>
            <p:nvPr/>
          </p:nvSpPr>
          <p:spPr>
            <a:xfrm>
              <a:off x="483679" y="4937577"/>
              <a:ext cx="2002536" cy="852678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11" name="Kép 10">
              <a:extLst>
                <a:ext uri="{FF2B5EF4-FFF2-40B4-BE49-F238E27FC236}">
                  <a16:creationId xmlns:a16="http://schemas.microsoft.com/office/drawing/2014/main" id="{1962EA27-50C5-405A-9A6B-71D07138A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829" y="5108066"/>
              <a:ext cx="1876235" cy="511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854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34C1D59-90C5-4053-BEA2-5679AA593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solidFill>
                  <a:schemeClr val="tx1"/>
                </a:solidFill>
              </a:rPr>
              <a:t>Fonológiai tudatosság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8" name="Tartalom helye 2">
            <a:extLst>
              <a:ext uri="{FF2B5EF4-FFF2-40B4-BE49-F238E27FC236}">
                <a16:creationId xmlns:a16="http://schemas.microsoft.com/office/drawing/2014/main" id="{5EB1AE5F-83D0-4BBF-96A0-94CD5855D24F}"/>
              </a:ext>
            </a:extLst>
          </p:cNvPr>
          <p:cNvSpPr txBox="1">
            <a:spLocks/>
          </p:cNvSpPr>
          <p:nvPr/>
        </p:nvSpPr>
        <p:spPr>
          <a:xfrm>
            <a:off x="1280302" y="2183764"/>
            <a:ext cx="4313864" cy="377762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panose="020B0604020202020204" pitchFamily="34" charset="0"/>
              <a:buChar char="•"/>
            </a:pPr>
            <a:r>
              <a:rPr lang="hu-HU" dirty="0"/>
              <a:t>Összeolvasztás </a:t>
            </a:r>
          </a:p>
          <a:p>
            <a:pPr marL="457200" lvl="1" indent="0" algn="just">
              <a:buFont typeface="Calibri" pitchFamily="34" charset="0"/>
              <a:buNone/>
            </a:pPr>
            <a:r>
              <a:rPr lang="sv-SE" dirty="0"/>
              <a:t>táv-cső</a:t>
            </a:r>
            <a:r>
              <a:rPr lang="hu-HU" dirty="0"/>
              <a:t>, </a:t>
            </a:r>
            <a:r>
              <a:rPr lang="sv-SE" dirty="0"/>
              <a:t>gör-desz-ka </a:t>
            </a:r>
            <a:endParaRPr lang="hu-HU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hu-HU" dirty="0"/>
              <a:t>Szegmentálás</a:t>
            </a:r>
          </a:p>
          <a:p>
            <a:pPr marL="457200" lvl="1" indent="0" algn="just">
              <a:buFont typeface="Calibri" pitchFamily="34" charset="0"/>
              <a:buNone/>
            </a:pPr>
            <a:r>
              <a:rPr lang="hu-HU" dirty="0"/>
              <a:t>levendula, tengerimalac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hu-HU" dirty="0"/>
              <a:t>Szótagtörlés</a:t>
            </a:r>
          </a:p>
          <a:p>
            <a:pPr marL="457200" lvl="1" indent="0" algn="just">
              <a:buFont typeface="Calibri" pitchFamily="34" charset="0"/>
              <a:buNone/>
            </a:pPr>
            <a:r>
              <a:rPr lang="hu-HU" dirty="0"/>
              <a:t>(kor)lát, </a:t>
            </a:r>
            <a:r>
              <a:rPr lang="hu-HU" dirty="0" err="1"/>
              <a:t>ápri</a:t>
            </a:r>
            <a:r>
              <a:rPr lang="hu-HU" dirty="0"/>
              <a:t>(</a:t>
            </a:r>
            <a:r>
              <a:rPr lang="hu-HU" dirty="0" err="1"/>
              <a:t>lis</a:t>
            </a:r>
            <a:r>
              <a:rPr lang="hu-HU" dirty="0"/>
              <a:t>)</a:t>
            </a:r>
          </a:p>
          <a:p>
            <a:pPr marL="0" indent="0" algn="just">
              <a:buFont typeface="Calibri" panose="020F0502020204030204" pitchFamily="34" charset="0"/>
              <a:buNone/>
            </a:pPr>
            <a:endParaRPr lang="hu-HU" dirty="0"/>
          </a:p>
          <a:p>
            <a:pPr algn="just">
              <a:buFont typeface="Calibri" panose="020F0502020204030204" pitchFamily="34" charset="0"/>
              <a:buAutoNum type="arabicPeriod"/>
            </a:pPr>
            <a:endParaRPr lang="hu-HU" dirty="0">
              <a:solidFill>
                <a:srgbClr val="1F497D"/>
              </a:solidFill>
            </a:endParaRPr>
          </a:p>
          <a:p>
            <a:endParaRPr lang="hu-HU" dirty="0">
              <a:solidFill>
                <a:srgbClr val="1F497D"/>
              </a:solidFill>
            </a:endParaRPr>
          </a:p>
        </p:txBody>
      </p:sp>
      <p:sp>
        <p:nvSpPr>
          <p:cNvPr id="9" name="Tartalom helye 3">
            <a:extLst>
              <a:ext uri="{FF2B5EF4-FFF2-40B4-BE49-F238E27FC236}">
                <a16:creationId xmlns:a16="http://schemas.microsoft.com/office/drawing/2014/main" id="{A4EF623E-0EF8-41ED-8A43-F427834C1595}"/>
              </a:ext>
            </a:extLst>
          </p:cNvPr>
          <p:cNvSpPr txBox="1">
            <a:spLocks/>
          </p:cNvSpPr>
          <p:nvPr/>
        </p:nvSpPr>
        <p:spPr>
          <a:xfrm>
            <a:off x="5594166" y="2183764"/>
            <a:ext cx="4313864" cy="3777622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panose="020B0604020202020204" pitchFamily="34" charset="0"/>
              <a:buChar char="•"/>
            </a:pPr>
            <a:r>
              <a:rPr lang="hu-HU" dirty="0"/>
              <a:t>Összeolvasztás</a:t>
            </a:r>
          </a:p>
          <a:p>
            <a:pPr marL="457200" lvl="1" indent="0" algn="just">
              <a:buFont typeface="Calibri" pitchFamily="34" charset="0"/>
              <a:buNone/>
            </a:pPr>
            <a:r>
              <a:rPr lang="hu-HU" dirty="0" err="1"/>
              <a:t>ny</a:t>
            </a:r>
            <a:r>
              <a:rPr lang="hu-HU" dirty="0"/>
              <a:t>-e-l-v, k-u-l-</a:t>
            </a:r>
            <a:r>
              <a:rPr lang="hu-HU" dirty="0" err="1"/>
              <a:t>cs</a:t>
            </a:r>
            <a:r>
              <a:rPr lang="hu-HU" dirty="0"/>
              <a:t>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hu-HU" dirty="0"/>
              <a:t>Fonémaazonosítás</a:t>
            </a:r>
          </a:p>
          <a:p>
            <a:pPr marL="457200" lvl="1" indent="0" algn="just">
              <a:buFont typeface="Calibri" pitchFamily="34" charset="0"/>
              <a:buNone/>
            </a:pPr>
            <a:r>
              <a:rPr lang="hu-HU" dirty="0" err="1"/>
              <a:t>Szed</a:t>
            </a:r>
            <a:r>
              <a:rPr lang="hu-HU" dirty="0" err="1">
                <a:sym typeface="Wingdings" panose="05000000000000000000" pitchFamily="2" charset="2"/>
              </a:rPr>
              <a:t></a:t>
            </a:r>
            <a:r>
              <a:rPr lang="hu-HU" dirty="0" err="1"/>
              <a:t>sz</a:t>
            </a:r>
            <a:r>
              <a:rPr lang="hu-HU" dirty="0"/>
              <a:t> , vaj</a:t>
            </a:r>
            <a:r>
              <a:rPr lang="hu-HU" dirty="0">
                <a:sym typeface="Wingdings" panose="05000000000000000000" pitchFamily="2" charset="2"/>
              </a:rPr>
              <a:t></a:t>
            </a:r>
            <a:r>
              <a:rPr lang="hu-HU" dirty="0"/>
              <a:t> a, szem</a:t>
            </a:r>
            <a:r>
              <a:rPr lang="hu-HU" dirty="0">
                <a:sym typeface="Wingdings" panose="05000000000000000000" pitchFamily="2" charset="2"/>
              </a:rPr>
              <a:t></a:t>
            </a:r>
            <a:r>
              <a:rPr lang="hu-HU" dirty="0"/>
              <a:t> m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hu-HU" dirty="0"/>
              <a:t>Fonémacsere</a:t>
            </a:r>
          </a:p>
          <a:p>
            <a:pPr marL="457200" lvl="1" indent="0" algn="just">
              <a:buFont typeface="Calibri" pitchFamily="34" charset="0"/>
              <a:buNone/>
            </a:pPr>
            <a:r>
              <a:rPr lang="hu-HU" dirty="0"/>
              <a:t>(v)ár, (s)</a:t>
            </a:r>
            <a:r>
              <a:rPr lang="hu-HU" dirty="0">
                <a:sym typeface="Wingdings" panose="05000000000000000000" pitchFamily="2" charset="2"/>
              </a:rPr>
              <a:t></a:t>
            </a:r>
            <a:r>
              <a:rPr lang="hu-HU" dirty="0"/>
              <a:t>sár, </a:t>
            </a:r>
            <a:r>
              <a:rPr lang="hu-HU" dirty="0" err="1"/>
              <a:t>vá</a:t>
            </a:r>
            <a:r>
              <a:rPr lang="hu-HU" dirty="0"/>
              <a:t>(g), (r) </a:t>
            </a:r>
            <a:r>
              <a:rPr lang="hu-HU" dirty="0">
                <a:sym typeface="Wingdings" panose="05000000000000000000" pitchFamily="2" charset="2"/>
              </a:rPr>
              <a:t></a:t>
            </a:r>
            <a:r>
              <a:rPr lang="hu-HU" dirty="0"/>
              <a:t> vár, </a:t>
            </a:r>
            <a:r>
              <a:rPr lang="pt-BR" dirty="0"/>
              <a:t>h(é)t, (á) </a:t>
            </a:r>
            <a:r>
              <a:rPr lang="hu-HU" dirty="0">
                <a:sym typeface="Wingdings" panose="05000000000000000000" pitchFamily="2" charset="2"/>
              </a:rPr>
              <a:t></a:t>
            </a:r>
            <a:r>
              <a:rPr lang="pt-BR" dirty="0"/>
              <a:t> hát</a:t>
            </a:r>
            <a:endParaRPr lang="hu-HU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hu-HU" dirty="0"/>
              <a:t>Szegmentálás</a:t>
            </a:r>
          </a:p>
          <a:p>
            <a:pPr marL="457200" lvl="1" indent="0" algn="just">
              <a:buFont typeface="Calibri" pitchFamily="34" charset="0"/>
              <a:buNone/>
            </a:pPr>
            <a:r>
              <a:rPr lang="hu-HU" dirty="0"/>
              <a:t>pad, </a:t>
            </a:r>
            <a:r>
              <a:rPr lang="fi-FI" dirty="0"/>
              <a:t>smink</a:t>
            </a:r>
            <a:r>
              <a:rPr lang="hu-HU" dirty="0"/>
              <a:t>,</a:t>
            </a:r>
            <a:r>
              <a:rPr lang="fi-FI" dirty="0"/>
              <a:t> keksz</a:t>
            </a:r>
            <a:endParaRPr lang="hu-HU" dirty="0"/>
          </a:p>
          <a:p>
            <a:pPr marL="0" indent="0">
              <a:buFont typeface="Calibri" panose="020F0502020204030204" pitchFamily="34" charset="0"/>
              <a:buNone/>
            </a:pPr>
            <a:endParaRPr lang="hu-HU" dirty="0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39051795-25B0-4114-BEAA-EE05059A0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1422" y="4485537"/>
            <a:ext cx="1980578" cy="1980578"/>
          </a:xfrm>
          <a:prstGeom prst="rect">
            <a:avLst/>
          </a:prstGeom>
        </p:spPr>
      </p:pic>
      <p:grpSp>
        <p:nvGrpSpPr>
          <p:cNvPr id="11" name="Csoportba foglalás 10">
            <a:extLst>
              <a:ext uri="{FF2B5EF4-FFF2-40B4-BE49-F238E27FC236}">
                <a16:creationId xmlns:a16="http://schemas.microsoft.com/office/drawing/2014/main" id="{97B769D4-8795-4936-BD7D-CC64D0E4C8E9}"/>
              </a:ext>
            </a:extLst>
          </p:cNvPr>
          <p:cNvGrpSpPr/>
          <p:nvPr/>
        </p:nvGrpSpPr>
        <p:grpSpPr>
          <a:xfrm>
            <a:off x="522732" y="5677281"/>
            <a:ext cx="2002536" cy="852678"/>
            <a:chOff x="483679" y="4937577"/>
            <a:chExt cx="2002536" cy="852678"/>
          </a:xfrm>
        </p:grpSpPr>
        <p:sp>
          <p:nvSpPr>
            <p:cNvPr id="12" name="Téglalap 11">
              <a:extLst>
                <a:ext uri="{FF2B5EF4-FFF2-40B4-BE49-F238E27FC236}">
                  <a16:creationId xmlns:a16="http://schemas.microsoft.com/office/drawing/2014/main" id="{7120E658-DAE5-480C-B37F-CB7E994D98CE}"/>
                </a:ext>
              </a:extLst>
            </p:cNvPr>
            <p:cNvSpPr/>
            <p:nvPr/>
          </p:nvSpPr>
          <p:spPr>
            <a:xfrm>
              <a:off x="483679" y="4937577"/>
              <a:ext cx="2002536" cy="852678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13" name="Kép 12">
              <a:extLst>
                <a:ext uri="{FF2B5EF4-FFF2-40B4-BE49-F238E27FC236}">
                  <a16:creationId xmlns:a16="http://schemas.microsoft.com/office/drawing/2014/main" id="{A3CBBF1A-57DC-403A-9DC7-2DAA754B50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829" y="5108066"/>
              <a:ext cx="1876235" cy="511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9623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383BF68-69DC-4CA3-95AE-BFDD13D96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chemeClr val="tx1"/>
                </a:solidFill>
              </a:rPr>
              <a:t>További tervek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F88AB09-E590-4182-9892-C9B096575B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1"/>
                </a:solidFill>
              </a:rPr>
              <a:t>Akkreditált tanfolyamok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1"/>
                </a:solidFill>
              </a:rPr>
              <a:t>Március végén volt az első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1"/>
                </a:solidFill>
              </a:rPr>
              <a:t>Digitális verzió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1"/>
                </a:solidFill>
              </a:rPr>
              <a:t>Minél több szakember használja</a:t>
            </a:r>
          </a:p>
          <a:p>
            <a:pPr marL="201168" lvl="1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Tartalom helye 2">
            <a:extLst>
              <a:ext uri="{FF2B5EF4-FFF2-40B4-BE49-F238E27FC236}">
                <a16:creationId xmlns:a16="http://schemas.microsoft.com/office/drawing/2014/main" id="{F1630E48-07EC-4A66-AD6C-975E18E6EAA9}"/>
              </a:ext>
            </a:extLst>
          </p:cNvPr>
          <p:cNvSpPr txBox="1">
            <a:spLocks/>
          </p:cNvSpPr>
          <p:nvPr/>
        </p:nvSpPr>
        <p:spPr>
          <a:xfrm>
            <a:off x="1097280" y="1902780"/>
            <a:ext cx="8915400" cy="419178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dirty="0">
              <a:solidFill>
                <a:schemeClr val="tx1"/>
              </a:solidFill>
            </a:endParaRPr>
          </a:p>
        </p:txBody>
      </p:sp>
      <p:grpSp>
        <p:nvGrpSpPr>
          <p:cNvPr id="5" name="Csoportba foglalás 4">
            <a:extLst>
              <a:ext uri="{FF2B5EF4-FFF2-40B4-BE49-F238E27FC236}">
                <a16:creationId xmlns:a16="http://schemas.microsoft.com/office/drawing/2014/main" id="{4CAF770C-6A41-4AB0-88A4-EADCBB58BBEB}"/>
              </a:ext>
            </a:extLst>
          </p:cNvPr>
          <p:cNvGrpSpPr/>
          <p:nvPr/>
        </p:nvGrpSpPr>
        <p:grpSpPr>
          <a:xfrm>
            <a:off x="522732" y="5677281"/>
            <a:ext cx="2002536" cy="852678"/>
            <a:chOff x="483679" y="4937577"/>
            <a:chExt cx="2002536" cy="852678"/>
          </a:xfrm>
        </p:grpSpPr>
        <p:sp>
          <p:nvSpPr>
            <p:cNvPr id="6" name="Téglalap 5">
              <a:extLst>
                <a:ext uri="{FF2B5EF4-FFF2-40B4-BE49-F238E27FC236}">
                  <a16:creationId xmlns:a16="http://schemas.microsoft.com/office/drawing/2014/main" id="{C75D9DC1-D0AA-40AB-A86A-FB5CAD25F65C}"/>
                </a:ext>
              </a:extLst>
            </p:cNvPr>
            <p:cNvSpPr/>
            <p:nvPr/>
          </p:nvSpPr>
          <p:spPr>
            <a:xfrm>
              <a:off x="483679" y="4937577"/>
              <a:ext cx="2002536" cy="852678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7" name="Kép 6">
              <a:extLst>
                <a:ext uri="{FF2B5EF4-FFF2-40B4-BE49-F238E27FC236}">
                  <a16:creationId xmlns:a16="http://schemas.microsoft.com/office/drawing/2014/main" id="{D18E7F86-0CD1-439F-AA89-29AE777910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829" y="5108066"/>
              <a:ext cx="1876235" cy="511700"/>
            </a:xfrm>
            <a:prstGeom prst="rect">
              <a:avLst/>
            </a:prstGeom>
          </p:spPr>
        </p:pic>
      </p:grpSp>
      <p:pic>
        <p:nvPicPr>
          <p:cNvPr id="8" name="Kép 7">
            <a:extLst>
              <a:ext uri="{FF2B5EF4-FFF2-40B4-BE49-F238E27FC236}">
                <a16:creationId xmlns:a16="http://schemas.microsoft.com/office/drawing/2014/main" id="{8DF24F92-2B02-403C-8B1B-1A3BD74B1F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9478" y="4191231"/>
            <a:ext cx="2956640" cy="196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53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828269" y="4453339"/>
            <a:ext cx="8560904" cy="1053453"/>
          </a:xfrm>
        </p:spPr>
        <p:txBody>
          <a:bodyPr>
            <a:normAutofit fontScale="90000"/>
          </a:bodyPr>
          <a:lstStyle/>
          <a:p>
            <a:pPr algn="ctr"/>
            <a:r>
              <a:rPr lang="hu-HU" sz="3200" b="1" cap="small" dirty="0"/>
              <a:t/>
            </a:r>
            <a:br>
              <a:rPr lang="hu-HU" sz="3200" b="1" cap="small" dirty="0"/>
            </a:br>
            <a:r>
              <a:rPr lang="hu-HU" sz="3200" b="1" cap="small" dirty="0"/>
              <a:t/>
            </a:r>
            <a:br>
              <a:rPr lang="hu-HU" sz="3200" b="1" cap="small" dirty="0"/>
            </a:br>
            <a:r>
              <a:rPr lang="hu-HU" sz="3200" b="1" cap="small" dirty="0"/>
              <a:t/>
            </a:r>
            <a:br>
              <a:rPr lang="hu-HU" sz="3200" b="1" cap="small" dirty="0"/>
            </a:br>
            <a:r>
              <a:rPr lang="hu-HU" sz="3200" b="1" cap="small" dirty="0"/>
              <a:t/>
            </a:r>
            <a:br>
              <a:rPr lang="hu-HU" sz="3200" b="1" cap="small" dirty="0"/>
            </a:br>
            <a:r>
              <a:rPr lang="hu-HU" sz="4900" cap="small" dirty="0">
                <a:solidFill>
                  <a:schemeClr val="tx1"/>
                </a:solidFill>
              </a:rPr>
              <a:t>Köszönöm szépen a figyelmet!</a:t>
            </a:r>
            <a:r>
              <a:rPr lang="hu-HU" sz="3200" b="1" cap="small" dirty="0">
                <a:solidFill>
                  <a:schemeClr val="tx1"/>
                </a:solidFill>
              </a:rPr>
              <a:t/>
            </a:r>
            <a:br>
              <a:rPr lang="hu-HU" sz="3200" b="1" cap="small" dirty="0">
                <a:solidFill>
                  <a:schemeClr val="tx1"/>
                </a:solidFill>
              </a:rPr>
            </a:br>
            <a:endParaRPr lang="hu-HU" sz="2000" b="1" cap="small" dirty="0">
              <a:solidFill>
                <a:schemeClr val="tx1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17443" cy="3395766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grpSp>
        <p:nvGrpSpPr>
          <p:cNvPr id="6" name="Csoportba foglalás 5">
            <a:extLst>
              <a:ext uri="{FF2B5EF4-FFF2-40B4-BE49-F238E27FC236}">
                <a16:creationId xmlns:a16="http://schemas.microsoft.com/office/drawing/2014/main" id="{FF441DE2-ECB8-490D-ABD2-EBCE7D91A462}"/>
              </a:ext>
            </a:extLst>
          </p:cNvPr>
          <p:cNvGrpSpPr/>
          <p:nvPr/>
        </p:nvGrpSpPr>
        <p:grpSpPr>
          <a:xfrm>
            <a:off x="522732" y="5677281"/>
            <a:ext cx="2002536" cy="852678"/>
            <a:chOff x="483679" y="4937577"/>
            <a:chExt cx="2002536" cy="852678"/>
          </a:xfrm>
        </p:grpSpPr>
        <p:sp>
          <p:nvSpPr>
            <p:cNvPr id="7" name="Téglalap 6">
              <a:extLst>
                <a:ext uri="{FF2B5EF4-FFF2-40B4-BE49-F238E27FC236}">
                  <a16:creationId xmlns:a16="http://schemas.microsoft.com/office/drawing/2014/main" id="{1B1F485D-D774-4965-A0F1-A21715DB135D}"/>
                </a:ext>
              </a:extLst>
            </p:cNvPr>
            <p:cNvSpPr/>
            <p:nvPr/>
          </p:nvSpPr>
          <p:spPr>
            <a:xfrm>
              <a:off x="483679" y="4937577"/>
              <a:ext cx="2002536" cy="852678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8" name="Kép 7">
              <a:extLst>
                <a:ext uri="{FF2B5EF4-FFF2-40B4-BE49-F238E27FC236}">
                  <a16:creationId xmlns:a16="http://schemas.microsoft.com/office/drawing/2014/main" id="{8625F7A2-6F61-49D1-9A9F-B608CAEF7C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829" y="5108066"/>
              <a:ext cx="1876235" cy="511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7796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9">
            <a:extLst>
              <a:ext uri="{FF2B5EF4-FFF2-40B4-BE49-F238E27FC236}">
                <a16:creationId xmlns:a16="http://schemas.microsoft.com/office/drawing/2014/main" id="{E38A588F-05B2-4F12-9CE7-5F07F7498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87990"/>
            <a:ext cx="10058400" cy="778872"/>
          </a:xfrm>
        </p:spPr>
        <p:txBody>
          <a:bodyPr>
            <a:normAutofit/>
          </a:bodyPr>
          <a:lstStyle/>
          <a:p>
            <a:r>
              <a:rPr lang="hu-HU" sz="3600" dirty="0">
                <a:solidFill>
                  <a:schemeClr val="tx1"/>
                </a:solidFill>
              </a:rPr>
              <a:t>Komplex Beszélt Anyanyelvi Képességteszt (KOBAK)</a:t>
            </a:r>
          </a:p>
        </p:txBody>
      </p:sp>
      <p:sp>
        <p:nvSpPr>
          <p:cNvPr id="11" name="Tartalom helye 10">
            <a:extLst>
              <a:ext uri="{FF2B5EF4-FFF2-40B4-BE49-F238E27FC236}">
                <a16:creationId xmlns:a16="http://schemas.microsoft.com/office/drawing/2014/main" id="{9163737D-B2E5-4BFC-B929-0EF92FBB4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57238"/>
            <a:ext cx="10058400" cy="411185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1"/>
                </a:solidFill>
              </a:rPr>
              <a:t>Magyar Tudományos Akadémia pályázatának keretében- </a:t>
            </a:r>
            <a:r>
              <a:rPr lang="hu-HU" b="1" dirty="0">
                <a:solidFill>
                  <a:srgbClr val="C00000"/>
                </a:solidFill>
                <a:effectLst/>
                <a:latin typeface="+mj-lt"/>
              </a:rPr>
              <a:t>Megoldások a nyelvfejlődési zavarok és eltérések differenciáldiagnosztikájában és terápiájában (MONDD-TE) </a:t>
            </a:r>
            <a:endParaRPr lang="hu-HU" dirty="0">
              <a:solidFill>
                <a:srgbClr val="C00000"/>
              </a:solidFill>
              <a:latin typeface="+mj-lt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1"/>
                </a:solidFill>
              </a:rPr>
              <a:t>Lukács Ágnes és Kas Bence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1"/>
                </a:solidFill>
              </a:rPr>
              <a:t>Első, új, átfogó, </a:t>
            </a:r>
            <a:r>
              <a:rPr lang="hu-HU" dirty="0" err="1">
                <a:solidFill>
                  <a:srgbClr val="C00000"/>
                </a:solidFill>
              </a:rPr>
              <a:t>sztenderdizált</a:t>
            </a:r>
            <a:r>
              <a:rPr lang="hu-HU" dirty="0">
                <a:solidFill>
                  <a:srgbClr val="C00000"/>
                </a:solidFill>
              </a:rPr>
              <a:t> vizsgálóeljárás </a:t>
            </a:r>
            <a:r>
              <a:rPr lang="hu-HU" dirty="0">
                <a:solidFill>
                  <a:schemeClr val="tx1"/>
                </a:solidFill>
              </a:rPr>
              <a:t>a nyelvi zavarok diagnosztikájában (magyar nyelvterületen)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1"/>
                </a:solidFill>
              </a:rPr>
              <a:t>Végleges, </a:t>
            </a:r>
            <a:r>
              <a:rPr lang="hu-HU" dirty="0" err="1">
                <a:solidFill>
                  <a:schemeClr val="tx1"/>
                </a:solidFill>
              </a:rPr>
              <a:t>sztenderidzált</a:t>
            </a:r>
            <a:r>
              <a:rPr lang="hu-HU" dirty="0">
                <a:solidFill>
                  <a:schemeClr val="tx1"/>
                </a:solidFill>
              </a:rPr>
              <a:t> verzió bemutatása: 2024. október 18. Nyelvfejlődési Zavar Nemzetközi Napja alkalmából rendezett konferencián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1"/>
                </a:solidFill>
              </a:rPr>
              <a:t>Megvásárolható: 2024 novemberétől</a:t>
            </a:r>
          </a:p>
          <a:p>
            <a:pPr>
              <a:buFont typeface="Arial" panose="020B0604020202020204" pitchFamily="34" charset="0"/>
              <a:buChar char="•"/>
            </a:pPr>
            <a:endParaRPr lang="hu-HU" dirty="0">
              <a:solidFill>
                <a:schemeClr val="tx1"/>
              </a:solidFill>
            </a:endParaRPr>
          </a:p>
          <a:p>
            <a:endParaRPr lang="hu-HU" dirty="0"/>
          </a:p>
        </p:txBody>
      </p:sp>
      <p:grpSp>
        <p:nvGrpSpPr>
          <p:cNvPr id="5" name="Csoportba foglalás 4">
            <a:extLst>
              <a:ext uri="{FF2B5EF4-FFF2-40B4-BE49-F238E27FC236}">
                <a16:creationId xmlns:a16="http://schemas.microsoft.com/office/drawing/2014/main" id="{5F4BAC77-FEDD-4893-A275-C6855AAD8FE6}"/>
              </a:ext>
            </a:extLst>
          </p:cNvPr>
          <p:cNvGrpSpPr/>
          <p:nvPr/>
        </p:nvGrpSpPr>
        <p:grpSpPr>
          <a:xfrm>
            <a:off x="522732" y="5677281"/>
            <a:ext cx="2002536" cy="852678"/>
            <a:chOff x="483679" y="4937577"/>
            <a:chExt cx="2002536" cy="852678"/>
          </a:xfrm>
        </p:grpSpPr>
        <p:sp>
          <p:nvSpPr>
            <p:cNvPr id="6" name="Téglalap 5">
              <a:extLst>
                <a:ext uri="{FF2B5EF4-FFF2-40B4-BE49-F238E27FC236}">
                  <a16:creationId xmlns:a16="http://schemas.microsoft.com/office/drawing/2014/main" id="{342D56AC-2B3C-433F-A2AB-C22C69FC8056}"/>
                </a:ext>
              </a:extLst>
            </p:cNvPr>
            <p:cNvSpPr/>
            <p:nvPr/>
          </p:nvSpPr>
          <p:spPr>
            <a:xfrm>
              <a:off x="483679" y="4937577"/>
              <a:ext cx="2002536" cy="852678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7" name="Kép 6">
              <a:extLst>
                <a:ext uri="{FF2B5EF4-FFF2-40B4-BE49-F238E27FC236}">
                  <a16:creationId xmlns:a16="http://schemas.microsoft.com/office/drawing/2014/main" id="{943D441B-162D-4B59-B0E2-9B4667C92E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829" y="5108066"/>
              <a:ext cx="1876235" cy="511700"/>
            </a:xfrm>
            <a:prstGeom prst="rect">
              <a:avLst/>
            </a:prstGeom>
          </p:spPr>
        </p:pic>
      </p:grpSp>
      <p:pic>
        <p:nvPicPr>
          <p:cNvPr id="3" name="Kép 2">
            <a:extLst>
              <a:ext uri="{FF2B5EF4-FFF2-40B4-BE49-F238E27FC236}">
                <a16:creationId xmlns:a16="http://schemas.microsoft.com/office/drawing/2014/main" id="{35898639-4C77-4026-9BE6-CD498BB715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247" y="5442755"/>
            <a:ext cx="1937905" cy="85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81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53533EA-2E8C-4455-86FB-3C1AFDFB3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chemeClr val="tx1"/>
                </a:solidFill>
              </a:rPr>
              <a:t>Előzmények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739AF2D-8967-45B9-9B92-371274DD9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3312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1"/>
                </a:solidFill>
              </a:rPr>
              <a:t>Vizsgálóeljárások áttekintése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 err="1">
                <a:solidFill>
                  <a:schemeClr val="tx1"/>
                </a:solidFill>
              </a:rPr>
              <a:t>Sztenderdiázció</a:t>
            </a:r>
            <a:r>
              <a:rPr lang="hu-HU" dirty="0">
                <a:solidFill>
                  <a:schemeClr val="tx1"/>
                </a:solidFill>
              </a:rPr>
              <a:t>?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1"/>
                </a:solidFill>
              </a:rPr>
              <a:t>Korszerűsítés?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1"/>
                </a:solidFill>
              </a:rPr>
              <a:t>Átfogó nyelvi teszt?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1"/>
                </a:solidFill>
              </a:rPr>
              <a:t>Szakdolgozatok</a:t>
            </a:r>
          </a:p>
          <a:p>
            <a:pPr marL="201168" lvl="1" indent="0">
              <a:buNone/>
            </a:pPr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09EF096D-EEC7-4D72-870C-CF8E98000B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2589" y="2498813"/>
            <a:ext cx="7140342" cy="3497802"/>
          </a:xfrm>
          <a:prstGeom prst="rect">
            <a:avLst/>
          </a:prstGeom>
        </p:spPr>
      </p:pic>
      <p:grpSp>
        <p:nvGrpSpPr>
          <p:cNvPr id="5" name="Csoportba foglalás 4">
            <a:extLst>
              <a:ext uri="{FF2B5EF4-FFF2-40B4-BE49-F238E27FC236}">
                <a16:creationId xmlns:a16="http://schemas.microsoft.com/office/drawing/2014/main" id="{13AE29AD-EBBE-4500-828E-CB4988691F36}"/>
              </a:ext>
            </a:extLst>
          </p:cNvPr>
          <p:cNvGrpSpPr/>
          <p:nvPr/>
        </p:nvGrpSpPr>
        <p:grpSpPr>
          <a:xfrm>
            <a:off x="143151" y="5826126"/>
            <a:ext cx="2002536" cy="852678"/>
            <a:chOff x="483679" y="4937577"/>
            <a:chExt cx="2002536" cy="852678"/>
          </a:xfrm>
        </p:grpSpPr>
        <p:sp>
          <p:nvSpPr>
            <p:cNvPr id="6" name="Téglalap 5">
              <a:extLst>
                <a:ext uri="{FF2B5EF4-FFF2-40B4-BE49-F238E27FC236}">
                  <a16:creationId xmlns:a16="http://schemas.microsoft.com/office/drawing/2014/main" id="{32D61E00-788F-442B-9332-0C4DD7F1D6B1}"/>
                </a:ext>
              </a:extLst>
            </p:cNvPr>
            <p:cNvSpPr/>
            <p:nvPr/>
          </p:nvSpPr>
          <p:spPr>
            <a:xfrm>
              <a:off x="483679" y="4937577"/>
              <a:ext cx="2002536" cy="852678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7" name="Kép 6">
              <a:extLst>
                <a:ext uri="{FF2B5EF4-FFF2-40B4-BE49-F238E27FC236}">
                  <a16:creationId xmlns:a16="http://schemas.microsoft.com/office/drawing/2014/main" id="{3051A566-CD11-40B3-BA2A-179A6385A6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829" y="5108066"/>
              <a:ext cx="1876235" cy="511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8272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FB82DF6-C231-48FA-B045-5C67D0745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chemeClr val="tx1"/>
                </a:solidFill>
              </a:rPr>
              <a:t>Kiindulási alap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3C180E9-8509-4A60-8B68-475AD95EEC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1"/>
                </a:solidFill>
              </a:rPr>
              <a:t>Amerikai vizsgálóeljárás- </a:t>
            </a:r>
            <a:r>
              <a:rPr lang="hu-HU" dirty="0">
                <a:solidFill>
                  <a:srgbClr val="C00000"/>
                </a:solidFill>
              </a:rPr>
              <a:t>CELF-4 teszt </a:t>
            </a:r>
            <a:r>
              <a:rPr lang="hu-HU" dirty="0">
                <a:solidFill>
                  <a:schemeClr val="tx1"/>
                </a:solidFill>
              </a:rPr>
              <a:t>(</a:t>
            </a:r>
            <a:r>
              <a:rPr lang="en-US" sz="2000" dirty="0">
                <a:solidFill>
                  <a:schemeClr val="tx1"/>
                </a:solidFill>
              </a:rPr>
              <a:t>Clinical Evaluation of Language Fundamentals-4 </a:t>
            </a:r>
            <a:r>
              <a:rPr lang="hu-HU" sz="2000" dirty="0">
                <a:solidFill>
                  <a:schemeClr val="tx1"/>
                </a:solidFill>
              </a:rPr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1"/>
                </a:solidFill>
                <a:sym typeface="Wingdings" panose="05000000000000000000" pitchFamily="2" charset="2"/>
              </a:rPr>
              <a:t>nyelvi zavarok gyors szűrése és diagnosztikája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1"/>
                </a:solidFill>
              </a:rPr>
              <a:t>5-21 éves korosztály számára tervezték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1"/>
                </a:solidFill>
              </a:rPr>
              <a:t>Szerkezete: </a:t>
            </a:r>
          </a:p>
          <a:p>
            <a:pPr lvl="2"/>
            <a:r>
              <a:rPr lang="hu-HU" dirty="0">
                <a:solidFill>
                  <a:schemeClr val="tx1"/>
                </a:solidFill>
              </a:rPr>
              <a:t>négy szintre tagolódik</a:t>
            </a:r>
          </a:p>
          <a:p>
            <a:pPr lvl="2"/>
            <a:r>
              <a:rPr lang="hu-HU" dirty="0">
                <a:solidFill>
                  <a:schemeClr val="tx1"/>
                </a:solidFill>
              </a:rPr>
              <a:t>18 </a:t>
            </a:r>
            <a:r>
              <a:rPr lang="hu-HU" dirty="0" err="1">
                <a:solidFill>
                  <a:schemeClr val="tx1"/>
                </a:solidFill>
              </a:rPr>
              <a:t>szubtesztből</a:t>
            </a:r>
            <a:r>
              <a:rPr lang="hu-HU" dirty="0">
                <a:solidFill>
                  <a:schemeClr val="tx1"/>
                </a:solidFill>
              </a:rPr>
              <a:t> áll</a:t>
            </a:r>
          </a:p>
          <a:p>
            <a:pPr lvl="2"/>
            <a:r>
              <a:rPr lang="hu-HU" dirty="0">
                <a:solidFill>
                  <a:schemeClr val="tx1"/>
                </a:solidFill>
              </a:rPr>
              <a:t>a nyelvi tartalmat, a struktúrát, a nyelvhasználatot vizsgálja</a:t>
            </a:r>
          </a:p>
        </p:txBody>
      </p:sp>
      <p:sp>
        <p:nvSpPr>
          <p:cNvPr id="4" name="Nyíl: lefelé mutató 3">
            <a:extLst>
              <a:ext uri="{FF2B5EF4-FFF2-40B4-BE49-F238E27FC236}">
                <a16:creationId xmlns:a16="http://schemas.microsoft.com/office/drawing/2014/main" id="{1FACB01B-EF77-493A-A3E9-42487D8D4225}"/>
              </a:ext>
            </a:extLst>
          </p:cNvPr>
          <p:cNvSpPr/>
          <p:nvPr/>
        </p:nvSpPr>
        <p:spPr>
          <a:xfrm>
            <a:off x="3528874" y="4440325"/>
            <a:ext cx="328474" cy="443884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6" name="Kép 1">
            <a:extLst>
              <a:ext uri="{FF2B5EF4-FFF2-40B4-BE49-F238E27FC236}">
                <a16:creationId xmlns:a16="http://schemas.microsoft.com/office/drawing/2014/main" id="{2B05DCA7-4A6B-4BD4-82EB-E268C9305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365" y="2762305"/>
            <a:ext cx="4305262" cy="2751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4B165F7D-0DEC-4972-B776-80EAAC65AC42}"/>
              </a:ext>
            </a:extLst>
          </p:cNvPr>
          <p:cNvSpPr txBox="1"/>
          <p:nvPr/>
        </p:nvSpPr>
        <p:spPr>
          <a:xfrm>
            <a:off x="7408677" y="5638914"/>
            <a:ext cx="519289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>
                <a:effectLst/>
                <a:latin typeface="+mj-lt"/>
                <a:ea typeface="Times New Roman" panose="02020603050405020304" pitchFamily="18" charset="0"/>
              </a:rPr>
              <a:t>A CELF-4 négyszintű vizsgálati modelljének alternatív folyamata </a:t>
            </a: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Semel</a:t>
            </a:r>
            <a:r>
              <a:rPr lang="hu-HU" sz="1000" dirty="0"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Wiig</a:t>
            </a:r>
            <a:r>
              <a:rPr lang="hu-HU" sz="1000" dirty="0"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Secord</a:t>
            </a:r>
            <a:r>
              <a:rPr lang="hu-HU" sz="1000" dirty="0">
                <a:effectLst/>
                <a:latin typeface="+mj-lt"/>
                <a:ea typeface="Times New Roman" panose="02020603050405020304" pitchFamily="18" charset="0"/>
              </a:rPr>
              <a:t> (2003) nyomán (Gereben F. </a:t>
            </a: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et</a:t>
            </a:r>
            <a:r>
              <a:rPr lang="hu-HU" sz="1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1000" dirty="0" err="1">
                <a:effectLst/>
                <a:latin typeface="+mj-lt"/>
                <a:ea typeface="Times New Roman" panose="02020603050405020304" pitchFamily="18" charset="0"/>
              </a:rPr>
              <a:t>al</a:t>
            </a:r>
            <a:r>
              <a:rPr lang="hu-HU" sz="1000" dirty="0">
                <a:effectLst/>
                <a:latin typeface="+mj-lt"/>
                <a:ea typeface="Times New Roman" panose="02020603050405020304" pitchFamily="18" charset="0"/>
              </a:rPr>
              <a:t>., 2012)</a:t>
            </a:r>
          </a:p>
          <a:p>
            <a:endParaRPr lang="hu-HU" dirty="0"/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D00D9CE9-0537-4FDA-ABD2-A5F92F18D2CC}"/>
              </a:ext>
            </a:extLst>
          </p:cNvPr>
          <p:cNvSpPr txBox="1"/>
          <p:nvPr/>
        </p:nvSpPr>
        <p:spPr>
          <a:xfrm>
            <a:off x="707995" y="4992583"/>
            <a:ext cx="62987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hu-HU" sz="1800" b="1" dirty="0">
                <a:solidFill>
                  <a:srgbClr val="4F81BD"/>
                </a:solidFill>
              </a:rPr>
              <a:t>KOMPLEX BESZÉLT ANYANYELVI KÉPESSÉGTESZT</a:t>
            </a:r>
          </a:p>
          <a:p>
            <a:pPr marL="0" indent="0" algn="ctr">
              <a:buNone/>
            </a:pPr>
            <a:r>
              <a:rPr lang="hu-HU" sz="1800" b="1" dirty="0">
                <a:solidFill>
                  <a:srgbClr val="4F81BD"/>
                </a:solidFill>
              </a:rPr>
              <a:t>K	O	B	A	K</a:t>
            </a:r>
          </a:p>
        </p:txBody>
      </p:sp>
    </p:spTree>
    <p:extLst>
      <p:ext uri="{BB962C8B-B14F-4D97-AF65-F5344CB8AC3E}">
        <p14:creationId xmlns:p14="http://schemas.microsoft.com/office/powerpoint/2010/main" val="286896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B872FC4-2604-4226-960F-1A6467A63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chemeClr val="tx1"/>
                </a:solidFill>
              </a:rPr>
              <a:t>KOBAK teszt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97331E0-769A-470E-9CF9-9BAD5DE203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1"/>
                </a:solidFill>
              </a:rPr>
              <a:t>3-13 éves kor között mér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1"/>
                </a:solidFill>
              </a:rPr>
              <a:t>Módszer:</a:t>
            </a:r>
          </a:p>
          <a:p>
            <a:pPr lvl="1"/>
            <a:r>
              <a:rPr lang="hu-HU" dirty="0">
                <a:solidFill>
                  <a:schemeClr val="tx1"/>
                </a:solidFill>
              </a:rPr>
              <a:t>Nemzetközileg bevett feladattípusok </a:t>
            </a:r>
          </a:p>
          <a:p>
            <a:pPr lvl="1"/>
            <a:r>
              <a:rPr lang="hu-HU" dirty="0">
                <a:solidFill>
                  <a:schemeClr val="tx1"/>
                </a:solidFill>
              </a:rPr>
              <a:t>16 </a:t>
            </a:r>
            <a:r>
              <a:rPr lang="hu-HU" dirty="0" err="1">
                <a:solidFill>
                  <a:schemeClr val="tx1"/>
                </a:solidFill>
              </a:rPr>
              <a:t>szubteszt</a:t>
            </a:r>
            <a:endParaRPr lang="hu-HU" dirty="0">
              <a:solidFill>
                <a:schemeClr val="tx1"/>
              </a:solidFill>
            </a:endParaRPr>
          </a:p>
          <a:p>
            <a:pPr lvl="1"/>
            <a:r>
              <a:rPr lang="hu-HU" dirty="0">
                <a:solidFill>
                  <a:schemeClr val="tx1"/>
                </a:solidFill>
              </a:rPr>
              <a:t>Magyar Nyelvi Zavar- kutatások alapján azonosított nyelvi elemek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 err="1">
                <a:solidFill>
                  <a:schemeClr val="tx1"/>
                </a:solidFill>
              </a:rPr>
              <a:t>Sztenderdizáció</a:t>
            </a:r>
            <a:r>
              <a:rPr lang="hu-HU" dirty="0">
                <a:solidFill>
                  <a:schemeClr val="tx1"/>
                </a:solidFill>
              </a:rPr>
              <a:t>:</a:t>
            </a:r>
          </a:p>
          <a:p>
            <a:pPr lvl="1"/>
            <a:r>
              <a:rPr lang="hu-HU" dirty="0">
                <a:solidFill>
                  <a:schemeClr val="tx1"/>
                </a:solidFill>
              </a:rPr>
              <a:t>500 fős, </a:t>
            </a:r>
            <a:r>
              <a:rPr lang="hu-HU" dirty="0" err="1">
                <a:solidFill>
                  <a:schemeClr val="tx1"/>
                </a:solidFill>
              </a:rPr>
              <a:t>demográfiailag</a:t>
            </a:r>
            <a:r>
              <a:rPr lang="hu-HU" dirty="0">
                <a:solidFill>
                  <a:schemeClr val="tx1"/>
                </a:solidFill>
              </a:rPr>
              <a:t> reprezentatív normatív adatbázis</a:t>
            </a:r>
          </a:p>
          <a:p>
            <a:pPr lvl="1"/>
            <a:r>
              <a:rPr lang="hu-HU" dirty="0">
                <a:solidFill>
                  <a:schemeClr val="tx1"/>
                </a:solidFill>
              </a:rPr>
              <a:t>72 fős klinikai adatbázis (nyelvi- és tanulási zavarok)</a:t>
            </a:r>
          </a:p>
          <a:p>
            <a:pPr lvl="1"/>
            <a:r>
              <a:rPr lang="hu-HU" dirty="0">
                <a:solidFill>
                  <a:schemeClr val="tx1"/>
                </a:solidFill>
              </a:rPr>
              <a:t>Sztenderd tesztmutatók, értékskálák, életkori ekvivalens értékek</a:t>
            </a:r>
          </a:p>
          <a:p>
            <a:endParaRPr lang="hu-HU" dirty="0"/>
          </a:p>
        </p:txBody>
      </p:sp>
      <p:pic>
        <p:nvPicPr>
          <p:cNvPr id="4" name="Picture 2" descr="A legegyszerűbb emlékezetfejlesztő feladat - Logopédia mindenkinek">
            <a:extLst>
              <a:ext uri="{FF2B5EF4-FFF2-40B4-BE49-F238E27FC236}">
                <a16:creationId xmlns:a16="http://schemas.microsoft.com/office/drawing/2014/main" id="{CC4815BB-D667-474F-9916-ABF82A2A6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3267" y="4513325"/>
            <a:ext cx="3305874" cy="173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Csoportba foglalás 4">
            <a:extLst>
              <a:ext uri="{FF2B5EF4-FFF2-40B4-BE49-F238E27FC236}">
                <a16:creationId xmlns:a16="http://schemas.microsoft.com/office/drawing/2014/main" id="{E73053F0-0198-49A9-915F-30462B80DC55}"/>
              </a:ext>
            </a:extLst>
          </p:cNvPr>
          <p:cNvGrpSpPr/>
          <p:nvPr/>
        </p:nvGrpSpPr>
        <p:grpSpPr>
          <a:xfrm>
            <a:off x="522732" y="5677281"/>
            <a:ext cx="2002536" cy="852678"/>
            <a:chOff x="483679" y="4937577"/>
            <a:chExt cx="2002536" cy="852678"/>
          </a:xfrm>
        </p:grpSpPr>
        <p:sp>
          <p:nvSpPr>
            <p:cNvPr id="6" name="Téglalap 5">
              <a:extLst>
                <a:ext uri="{FF2B5EF4-FFF2-40B4-BE49-F238E27FC236}">
                  <a16:creationId xmlns:a16="http://schemas.microsoft.com/office/drawing/2014/main" id="{B27D739D-AD83-455F-AE04-1D1F0E27943E}"/>
                </a:ext>
              </a:extLst>
            </p:cNvPr>
            <p:cNvSpPr/>
            <p:nvPr/>
          </p:nvSpPr>
          <p:spPr>
            <a:xfrm>
              <a:off x="483679" y="4937577"/>
              <a:ext cx="2002536" cy="852678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7" name="Kép 6">
              <a:extLst>
                <a:ext uri="{FF2B5EF4-FFF2-40B4-BE49-F238E27FC236}">
                  <a16:creationId xmlns:a16="http://schemas.microsoft.com/office/drawing/2014/main" id="{0934D979-0D90-494A-9888-4E35BB9727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829" y="5108066"/>
              <a:ext cx="1876235" cy="511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6082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06FB9DB-AA9B-4E48-80B5-EDDCD1809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chemeClr val="tx1"/>
                </a:solidFill>
              </a:rPr>
              <a:t>KOBAK teszt</a:t>
            </a:r>
            <a:r>
              <a:rPr lang="hu-HU" b="1" dirty="0">
                <a:solidFill>
                  <a:schemeClr val="tx1"/>
                </a:solidFill>
              </a:rPr>
              <a:t> </a:t>
            </a:r>
            <a:r>
              <a:rPr lang="hu-HU" dirty="0">
                <a:solidFill>
                  <a:schemeClr val="tx1"/>
                </a:solidFill>
              </a:rPr>
              <a:t>lehetővé teszi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02CAF5C-F79A-4663-8A57-E7407F84A8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1"/>
            <a:endParaRPr lang="hu-HU" b="1" dirty="0">
              <a:solidFill>
                <a:schemeClr val="tx1"/>
              </a:solidFill>
            </a:endParaRPr>
          </a:p>
          <a:p>
            <a:pPr algn="just" fontAlgn="base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a </a:t>
            </a:r>
            <a:r>
              <a:rPr lang="hu-HU" b="0" i="0" dirty="0">
                <a:solidFill>
                  <a:srgbClr val="9B2D1F"/>
                </a:solidFill>
                <a:effectLst/>
                <a:latin typeface="Noto Sans" panose="020B0502040504020204" pitchFamily="34" charset="0"/>
              </a:rPr>
              <a:t>nyelvi funkciók, </a:t>
            </a:r>
            <a:r>
              <a:rPr lang="hu-HU" b="0" i="0" dirty="0">
                <a:solidFill>
                  <a:schemeClr val="tx1"/>
                </a:solidFill>
                <a:effectLst/>
                <a:latin typeface="Noto Sans" panose="020B0502040504020204" pitchFamily="34" charset="0"/>
              </a:rPr>
              <a:t>a</a:t>
            </a:r>
            <a:r>
              <a:rPr lang="hu-HU" b="0" i="0" dirty="0">
                <a:solidFill>
                  <a:srgbClr val="9B2D1F"/>
                </a:solidFill>
                <a:effectLst/>
                <a:latin typeface="Noto Sans" panose="020B0502040504020204" pitchFamily="34" charset="0"/>
              </a:rPr>
              <a:t> nyelvi szintek </a:t>
            </a:r>
            <a:r>
              <a:rPr lang="hu-HU" b="0" i="0" dirty="0">
                <a:solidFill>
                  <a:schemeClr val="tx1"/>
                </a:solidFill>
                <a:effectLst/>
                <a:latin typeface="Noto Sans" panose="020B0502040504020204" pitchFamily="34" charset="0"/>
              </a:rPr>
              <a:t>és</a:t>
            </a:r>
            <a:r>
              <a:rPr lang="hu-HU" b="0" i="0" dirty="0">
                <a:solidFill>
                  <a:srgbClr val="9B2D1F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hu-HU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a </a:t>
            </a:r>
            <a:r>
              <a:rPr lang="hu-HU" b="0" i="0" dirty="0">
                <a:solidFill>
                  <a:srgbClr val="9B2D1F"/>
                </a:solidFill>
                <a:effectLst/>
                <a:latin typeface="Noto Sans" panose="020B0502040504020204" pitchFamily="34" charset="0"/>
              </a:rPr>
              <a:t>verbális munkamemória </a:t>
            </a:r>
            <a:r>
              <a:rPr lang="hu-HU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működésének felmérését,</a:t>
            </a:r>
          </a:p>
          <a:p>
            <a:pPr algn="just" fontAlgn="base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az életkori átlagnak megfelelő, átlag feletti és átlag alatti nyelvi teljesítmények </a:t>
            </a:r>
            <a:r>
              <a:rPr lang="hu-HU" b="0" i="0" dirty="0">
                <a:solidFill>
                  <a:srgbClr val="9B2D1F"/>
                </a:solidFill>
                <a:effectLst/>
                <a:latin typeface="Noto Sans" panose="020B0502040504020204" pitchFamily="34" charset="0"/>
              </a:rPr>
              <a:t>evidencia alapú differenciálását</a:t>
            </a:r>
            <a:r>
              <a:rPr lang="hu-HU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,</a:t>
            </a:r>
          </a:p>
          <a:p>
            <a:pPr algn="just" fontAlgn="base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a </a:t>
            </a:r>
            <a:r>
              <a:rPr lang="hu-HU" b="0" i="0" dirty="0">
                <a:solidFill>
                  <a:srgbClr val="9B2D1F"/>
                </a:solidFill>
                <a:effectLst/>
                <a:latin typeface="Noto Sans" panose="020B0502040504020204" pitchFamily="34" charset="0"/>
              </a:rPr>
              <a:t>nyelvi képességprofil </a:t>
            </a:r>
            <a:r>
              <a:rPr lang="hu-HU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megismerését,</a:t>
            </a:r>
          </a:p>
          <a:p>
            <a:pPr algn="just" fontAlgn="base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az </a:t>
            </a:r>
            <a:r>
              <a:rPr lang="hu-HU" b="0" i="0" dirty="0">
                <a:solidFill>
                  <a:srgbClr val="9B2D1F"/>
                </a:solidFill>
                <a:effectLst/>
                <a:latin typeface="Noto Sans" panose="020B0502040504020204" pitchFamily="34" charset="0"/>
              </a:rPr>
              <a:t>egyéni különbségek </a:t>
            </a:r>
            <a:r>
              <a:rPr lang="hu-HU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vizsgálatát,</a:t>
            </a:r>
          </a:p>
          <a:p>
            <a:pPr algn="just" fontAlgn="base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az </a:t>
            </a:r>
            <a:r>
              <a:rPr lang="hu-HU" b="0" i="0" dirty="0">
                <a:solidFill>
                  <a:srgbClr val="9B2D1F"/>
                </a:solidFill>
                <a:effectLst/>
                <a:latin typeface="Noto Sans" panose="020B0502040504020204" pitchFamily="34" charset="0"/>
              </a:rPr>
              <a:t>iskolakészültség</a:t>
            </a:r>
            <a:r>
              <a:rPr lang="hu-HU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 nyelvi hátterének felmérését,</a:t>
            </a:r>
          </a:p>
          <a:p>
            <a:pPr algn="just" fontAlgn="base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b="0" i="0" dirty="0">
                <a:solidFill>
                  <a:schemeClr val="tx1"/>
                </a:solidFill>
                <a:effectLst/>
                <a:latin typeface="Noto Sans" panose="020B0502040504020204" pitchFamily="34" charset="0"/>
              </a:rPr>
              <a:t>a nyelvi késés és a nyelvi zavar </a:t>
            </a:r>
            <a:r>
              <a:rPr lang="hu-HU" b="0" i="0" dirty="0">
                <a:solidFill>
                  <a:srgbClr val="9B2D1F"/>
                </a:solidFill>
                <a:effectLst/>
                <a:latin typeface="Noto Sans" panose="020B0502040504020204" pitchFamily="34" charset="0"/>
              </a:rPr>
              <a:t>szűrését</a:t>
            </a:r>
            <a:r>
              <a:rPr lang="hu-HU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,</a:t>
            </a:r>
          </a:p>
          <a:p>
            <a:pPr algn="just" fontAlgn="base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a nyelvi zavarok </a:t>
            </a:r>
            <a:r>
              <a:rPr lang="hu-HU" b="0" i="0" dirty="0">
                <a:solidFill>
                  <a:srgbClr val="9B2D1F"/>
                </a:solidFill>
                <a:effectLst/>
                <a:latin typeface="Noto Sans" panose="020B0502040504020204" pitchFamily="34" charset="0"/>
              </a:rPr>
              <a:t>differenciáldiagnosztikáját</a:t>
            </a:r>
            <a:r>
              <a:rPr lang="hu-HU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,</a:t>
            </a:r>
          </a:p>
          <a:p>
            <a:pPr algn="just" fontAlgn="base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a nyelvi képesség fejlődésének </a:t>
            </a:r>
            <a:r>
              <a:rPr lang="hu-HU" b="0" i="0" dirty="0">
                <a:solidFill>
                  <a:srgbClr val="9B2D1F"/>
                </a:solidFill>
                <a:effectLst/>
                <a:latin typeface="Noto Sans" panose="020B0502040504020204" pitchFamily="34" charset="0"/>
              </a:rPr>
              <a:t>nyomon követését.</a:t>
            </a:r>
            <a:endParaRPr lang="hu-HU" b="0" i="0" dirty="0">
              <a:solidFill>
                <a:srgbClr val="000000"/>
              </a:solidFill>
              <a:effectLst/>
              <a:latin typeface="Noto Sans" panose="020B0502040504020204" pitchFamily="34" charset="0"/>
            </a:endParaRPr>
          </a:p>
          <a:p>
            <a:pPr lvl="1"/>
            <a:endParaRPr lang="hu-HU" dirty="0">
              <a:solidFill>
                <a:schemeClr val="tx1"/>
              </a:solidFill>
            </a:endParaRPr>
          </a:p>
          <a:p>
            <a:endParaRPr lang="hu-HU" dirty="0"/>
          </a:p>
        </p:txBody>
      </p:sp>
      <p:grpSp>
        <p:nvGrpSpPr>
          <p:cNvPr id="7" name="Csoportba foglalás 6">
            <a:extLst>
              <a:ext uri="{FF2B5EF4-FFF2-40B4-BE49-F238E27FC236}">
                <a16:creationId xmlns:a16="http://schemas.microsoft.com/office/drawing/2014/main" id="{A621F896-58A8-412C-A9AE-9C12EEEE686D}"/>
              </a:ext>
            </a:extLst>
          </p:cNvPr>
          <p:cNvGrpSpPr/>
          <p:nvPr/>
        </p:nvGrpSpPr>
        <p:grpSpPr>
          <a:xfrm>
            <a:off x="522732" y="5864032"/>
            <a:ext cx="2002536" cy="852678"/>
            <a:chOff x="483679" y="4937577"/>
            <a:chExt cx="2002536" cy="852678"/>
          </a:xfrm>
        </p:grpSpPr>
        <p:sp>
          <p:nvSpPr>
            <p:cNvPr id="8" name="Téglalap 7">
              <a:extLst>
                <a:ext uri="{FF2B5EF4-FFF2-40B4-BE49-F238E27FC236}">
                  <a16:creationId xmlns:a16="http://schemas.microsoft.com/office/drawing/2014/main" id="{C67C84CC-CAAC-4C19-B585-070B013A6AA9}"/>
                </a:ext>
              </a:extLst>
            </p:cNvPr>
            <p:cNvSpPr/>
            <p:nvPr/>
          </p:nvSpPr>
          <p:spPr>
            <a:xfrm>
              <a:off x="483679" y="4937577"/>
              <a:ext cx="2002536" cy="852678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9" name="Kép 8">
              <a:extLst>
                <a:ext uri="{FF2B5EF4-FFF2-40B4-BE49-F238E27FC236}">
                  <a16:creationId xmlns:a16="http://schemas.microsoft.com/office/drawing/2014/main" id="{78375335-655B-4741-B6B1-BB36655F67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829" y="5108066"/>
              <a:ext cx="1876235" cy="511700"/>
            </a:xfrm>
            <a:prstGeom prst="rect">
              <a:avLst/>
            </a:prstGeom>
          </p:spPr>
        </p:pic>
      </p:grpSp>
      <p:pic>
        <p:nvPicPr>
          <p:cNvPr id="13" name="Kép 12">
            <a:extLst>
              <a:ext uri="{FF2B5EF4-FFF2-40B4-BE49-F238E27FC236}">
                <a16:creationId xmlns:a16="http://schemas.microsoft.com/office/drawing/2014/main" id="{8AA477EA-5E4E-4FEE-B136-F3B0477681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674" y="4690171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28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485F09C-D5E9-49CA-BA96-667D44DD4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solidFill>
                  <a:schemeClr val="tx1"/>
                </a:solidFill>
              </a:rPr>
              <a:t>KOBAK szerkezete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C608636-CB8E-4BB7-BF59-F42D43C453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1"/>
                </a:solidFill>
              </a:rPr>
              <a:t>Sztenderd mutatók 3-6 és 7-13 éves korcsoportban eltérő </a:t>
            </a:r>
            <a:r>
              <a:rPr lang="hu-HU" dirty="0" err="1">
                <a:solidFill>
                  <a:schemeClr val="tx1"/>
                </a:solidFill>
              </a:rPr>
              <a:t>szubteszteken</a:t>
            </a:r>
            <a:r>
              <a:rPr lang="hu-HU" dirty="0">
                <a:solidFill>
                  <a:schemeClr val="tx1"/>
                </a:solidFill>
              </a:rPr>
              <a:t> alapul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1"/>
                </a:solidFill>
              </a:rPr>
              <a:t>4 nyelvi szint</a:t>
            </a:r>
          </a:p>
          <a:p>
            <a:pPr lvl="1"/>
            <a:r>
              <a:rPr lang="hu-HU" dirty="0">
                <a:solidFill>
                  <a:schemeClr val="tx1"/>
                </a:solidFill>
              </a:rPr>
              <a:t>Probléma azonosítása: első 4 </a:t>
            </a:r>
            <a:r>
              <a:rPr lang="hu-HU" dirty="0" err="1">
                <a:solidFill>
                  <a:schemeClr val="tx1"/>
                </a:solidFill>
              </a:rPr>
              <a:t>szubteszt</a:t>
            </a:r>
            <a:endParaRPr lang="hu-HU" dirty="0">
              <a:solidFill>
                <a:schemeClr val="tx1"/>
              </a:solidFill>
            </a:endParaRPr>
          </a:p>
          <a:p>
            <a:pPr lvl="2"/>
            <a:r>
              <a:rPr lang="hu-HU" b="0" i="0" dirty="0">
                <a:solidFill>
                  <a:schemeClr val="tx1"/>
                </a:solidFill>
                <a:effectLst/>
              </a:rPr>
              <a:t>alapvető nyelvi készségek normatív értékelése, övezetbe sorolása</a:t>
            </a:r>
          </a:p>
          <a:p>
            <a:pPr lvl="2"/>
            <a:r>
              <a:rPr lang="hu-HU" b="1" i="0" dirty="0">
                <a:solidFill>
                  <a:schemeClr val="tx1"/>
                </a:solidFill>
                <a:effectLst/>
              </a:rPr>
              <a:t>nyelvi késés/zavar megállapítása</a:t>
            </a:r>
            <a:endParaRPr lang="hu-HU" b="1" dirty="0">
              <a:solidFill>
                <a:schemeClr val="tx1"/>
              </a:solidFill>
            </a:endParaRPr>
          </a:p>
          <a:p>
            <a:pPr lvl="1"/>
            <a:r>
              <a:rPr lang="hu-HU" dirty="0">
                <a:solidFill>
                  <a:schemeClr val="tx1"/>
                </a:solidFill>
              </a:rPr>
              <a:t>Nyelvi funkciók: további 2 </a:t>
            </a:r>
            <a:r>
              <a:rPr lang="hu-HU" dirty="0" err="1">
                <a:solidFill>
                  <a:schemeClr val="tx1"/>
                </a:solidFill>
              </a:rPr>
              <a:t>szubteszt</a:t>
            </a:r>
            <a:endParaRPr lang="hu-HU" dirty="0">
              <a:solidFill>
                <a:schemeClr val="tx1"/>
              </a:solidFill>
            </a:endParaRPr>
          </a:p>
          <a:p>
            <a:pPr lvl="2"/>
            <a:r>
              <a:rPr lang="hu-HU" dirty="0">
                <a:solidFill>
                  <a:schemeClr val="tx1"/>
                </a:solidFill>
              </a:rPr>
              <a:t>Zavar jellemzése: </a:t>
            </a:r>
            <a:r>
              <a:rPr lang="hu-HU" b="1" i="0" dirty="0">
                <a:solidFill>
                  <a:schemeClr val="tx1"/>
                </a:solidFill>
                <a:effectLst/>
              </a:rPr>
              <a:t>expresszív-receptív nyelvi funkciók</a:t>
            </a:r>
            <a:endParaRPr lang="hu-HU" b="1" dirty="0">
              <a:solidFill>
                <a:schemeClr val="tx1"/>
              </a:solidFill>
            </a:endParaRPr>
          </a:p>
          <a:p>
            <a:pPr lvl="1"/>
            <a:r>
              <a:rPr lang="hu-HU" dirty="0">
                <a:solidFill>
                  <a:schemeClr val="tx1"/>
                </a:solidFill>
              </a:rPr>
              <a:t>Nyelvi szintek: további 6 </a:t>
            </a:r>
            <a:r>
              <a:rPr lang="hu-HU" dirty="0" err="1">
                <a:solidFill>
                  <a:schemeClr val="tx1"/>
                </a:solidFill>
              </a:rPr>
              <a:t>szubteszt</a:t>
            </a:r>
            <a:endParaRPr lang="hu-HU" dirty="0">
              <a:solidFill>
                <a:schemeClr val="tx1"/>
              </a:solidFill>
            </a:endParaRPr>
          </a:p>
          <a:p>
            <a:pPr lvl="2"/>
            <a:r>
              <a:rPr lang="hu-HU" dirty="0">
                <a:solidFill>
                  <a:schemeClr val="tx1"/>
                </a:solidFill>
              </a:rPr>
              <a:t>Zavar jellemzése: </a:t>
            </a:r>
            <a:r>
              <a:rPr lang="hu-HU" b="1" i="0" dirty="0">
                <a:solidFill>
                  <a:schemeClr val="tx1"/>
                </a:solidFill>
                <a:effectLst/>
              </a:rPr>
              <a:t>nyelvi tartalom és a nyelvi szerkezetek használata, a verbális munkamemória fejlettsége</a:t>
            </a:r>
            <a:endParaRPr lang="hu-HU" dirty="0">
              <a:solidFill>
                <a:schemeClr val="tx1"/>
              </a:solidFill>
            </a:endParaRPr>
          </a:p>
          <a:p>
            <a:pPr lvl="1"/>
            <a:r>
              <a:rPr lang="hu-HU" dirty="0">
                <a:solidFill>
                  <a:schemeClr val="tx1"/>
                </a:solidFill>
              </a:rPr>
              <a:t>Kapcsolódó beszéd-, nyelvi és metanyelvi készségek: kiegészítő </a:t>
            </a:r>
            <a:r>
              <a:rPr lang="hu-HU" dirty="0" err="1">
                <a:solidFill>
                  <a:schemeClr val="tx1"/>
                </a:solidFill>
              </a:rPr>
              <a:t>szubtesztek</a:t>
            </a:r>
            <a:endParaRPr lang="hu-HU" dirty="0">
              <a:solidFill>
                <a:schemeClr val="tx1"/>
              </a:solidFill>
            </a:endParaRPr>
          </a:p>
          <a:p>
            <a:pPr marL="1017270" lvl="1"/>
            <a:r>
              <a:rPr lang="hu-HU" sz="1400" b="1" i="0" dirty="0">
                <a:solidFill>
                  <a:schemeClr val="tx1"/>
                </a:solidFill>
                <a:effectLst/>
              </a:rPr>
              <a:t>pragmatika</a:t>
            </a:r>
            <a:r>
              <a:rPr lang="hu-HU" sz="1400" b="0" i="0" dirty="0">
                <a:solidFill>
                  <a:schemeClr val="tx1"/>
                </a:solidFill>
                <a:effectLst/>
              </a:rPr>
              <a:t>i feldolgozás, a </a:t>
            </a:r>
            <a:r>
              <a:rPr lang="hu-HU" sz="1400" b="1" i="0" dirty="0">
                <a:solidFill>
                  <a:schemeClr val="tx1"/>
                </a:solidFill>
                <a:effectLst/>
              </a:rPr>
              <a:t>beszédmotoros</a:t>
            </a:r>
            <a:r>
              <a:rPr lang="hu-HU" sz="1400" b="0" i="0" dirty="0">
                <a:solidFill>
                  <a:schemeClr val="tx1"/>
                </a:solidFill>
                <a:effectLst/>
              </a:rPr>
              <a:t> funkció, valamint az </a:t>
            </a:r>
            <a:r>
              <a:rPr lang="hu-HU" sz="1400" b="1" i="0" dirty="0">
                <a:solidFill>
                  <a:schemeClr val="tx1"/>
                </a:solidFill>
                <a:effectLst/>
              </a:rPr>
              <a:t>olvasástanulást </a:t>
            </a:r>
            <a:r>
              <a:rPr lang="hu-HU" sz="1400" b="0" i="0" dirty="0">
                <a:solidFill>
                  <a:schemeClr val="tx1"/>
                </a:solidFill>
                <a:effectLst/>
              </a:rPr>
              <a:t>megalapozó készségek felmérése</a:t>
            </a:r>
            <a:endParaRPr lang="hu-HU" sz="1400" dirty="0">
              <a:solidFill>
                <a:schemeClr val="tx1"/>
              </a:solidFill>
            </a:endParaRPr>
          </a:p>
          <a:p>
            <a:pPr lvl="1"/>
            <a:endParaRPr lang="hu-HU" dirty="0">
              <a:solidFill>
                <a:schemeClr val="tx1"/>
              </a:solidFill>
            </a:endParaRPr>
          </a:p>
          <a:p>
            <a:endParaRPr lang="hu-HU" dirty="0"/>
          </a:p>
        </p:txBody>
      </p:sp>
      <p:grpSp>
        <p:nvGrpSpPr>
          <p:cNvPr id="4" name="Csoportba foglalás 3">
            <a:extLst>
              <a:ext uri="{FF2B5EF4-FFF2-40B4-BE49-F238E27FC236}">
                <a16:creationId xmlns:a16="http://schemas.microsoft.com/office/drawing/2014/main" id="{26262A2F-6569-4512-93BC-D291E15BE053}"/>
              </a:ext>
            </a:extLst>
          </p:cNvPr>
          <p:cNvGrpSpPr/>
          <p:nvPr/>
        </p:nvGrpSpPr>
        <p:grpSpPr>
          <a:xfrm>
            <a:off x="522732" y="5677281"/>
            <a:ext cx="2002536" cy="852678"/>
            <a:chOff x="483679" y="4937577"/>
            <a:chExt cx="2002536" cy="852678"/>
          </a:xfrm>
        </p:grpSpPr>
        <p:sp>
          <p:nvSpPr>
            <p:cNvPr id="5" name="Téglalap 4">
              <a:extLst>
                <a:ext uri="{FF2B5EF4-FFF2-40B4-BE49-F238E27FC236}">
                  <a16:creationId xmlns:a16="http://schemas.microsoft.com/office/drawing/2014/main" id="{CFF0D959-F3A4-4DB0-936C-6711709254D3}"/>
                </a:ext>
              </a:extLst>
            </p:cNvPr>
            <p:cNvSpPr/>
            <p:nvPr/>
          </p:nvSpPr>
          <p:spPr>
            <a:xfrm>
              <a:off x="483679" y="4937577"/>
              <a:ext cx="2002536" cy="852678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6" name="Kép 5">
              <a:extLst>
                <a:ext uri="{FF2B5EF4-FFF2-40B4-BE49-F238E27FC236}">
                  <a16:creationId xmlns:a16="http://schemas.microsoft.com/office/drawing/2014/main" id="{235A8EBE-085A-46A7-9739-31CE61A14E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829" y="5108066"/>
              <a:ext cx="1876235" cy="511700"/>
            </a:xfrm>
            <a:prstGeom prst="rect">
              <a:avLst/>
            </a:prstGeom>
          </p:spPr>
        </p:pic>
      </p:grpSp>
      <p:sp>
        <p:nvSpPr>
          <p:cNvPr id="7" name="Ellipszis 6">
            <a:extLst>
              <a:ext uri="{FF2B5EF4-FFF2-40B4-BE49-F238E27FC236}">
                <a16:creationId xmlns:a16="http://schemas.microsoft.com/office/drawing/2014/main" id="{C00C8423-361E-41C6-AC98-4646A0189524}"/>
              </a:ext>
            </a:extLst>
          </p:cNvPr>
          <p:cNvSpPr/>
          <p:nvPr/>
        </p:nvSpPr>
        <p:spPr>
          <a:xfrm>
            <a:off x="8177307" y="2630142"/>
            <a:ext cx="1624613" cy="701336"/>
          </a:xfrm>
          <a:prstGeom prst="ellipse">
            <a:avLst/>
          </a:prstGeom>
          <a:solidFill>
            <a:srgbClr val="EEC9A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59814681-FF23-443F-8B44-82225CF2DB41}"/>
              </a:ext>
            </a:extLst>
          </p:cNvPr>
          <p:cNvSpPr txBox="1"/>
          <p:nvPr/>
        </p:nvSpPr>
        <p:spPr>
          <a:xfrm>
            <a:off x="8459274" y="2700566"/>
            <a:ext cx="1296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/>
              <a:t>Expresszív nyelvi funkciók</a:t>
            </a:r>
          </a:p>
        </p:txBody>
      </p:sp>
      <p:sp>
        <p:nvSpPr>
          <p:cNvPr id="9" name="Ellipszis 8">
            <a:extLst>
              <a:ext uri="{FF2B5EF4-FFF2-40B4-BE49-F238E27FC236}">
                <a16:creationId xmlns:a16="http://schemas.microsoft.com/office/drawing/2014/main" id="{F05EAE36-29CD-4307-A0F2-DBF8FA189D4C}"/>
              </a:ext>
            </a:extLst>
          </p:cNvPr>
          <p:cNvSpPr/>
          <p:nvPr/>
        </p:nvSpPr>
        <p:spPr>
          <a:xfrm>
            <a:off x="10507611" y="2662184"/>
            <a:ext cx="1624613" cy="701336"/>
          </a:xfrm>
          <a:prstGeom prst="ellipse">
            <a:avLst/>
          </a:prstGeom>
          <a:solidFill>
            <a:srgbClr val="95AFF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DA4C8685-3A9C-4BF2-B5AE-2029B393ED2F}"/>
              </a:ext>
            </a:extLst>
          </p:cNvPr>
          <p:cNvSpPr txBox="1"/>
          <p:nvPr/>
        </p:nvSpPr>
        <p:spPr>
          <a:xfrm>
            <a:off x="10671847" y="2735450"/>
            <a:ext cx="1296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400" dirty="0"/>
              <a:t>Receptív</a:t>
            </a:r>
          </a:p>
          <a:p>
            <a:pPr algn="r"/>
            <a:r>
              <a:rPr lang="hu-HU" sz="1400" dirty="0"/>
              <a:t>nyelvi funkciók</a:t>
            </a:r>
          </a:p>
        </p:txBody>
      </p:sp>
      <p:sp>
        <p:nvSpPr>
          <p:cNvPr id="11" name="Ellipszis 10">
            <a:extLst>
              <a:ext uri="{FF2B5EF4-FFF2-40B4-BE49-F238E27FC236}">
                <a16:creationId xmlns:a16="http://schemas.microsoft.com/office/drawing/2014/main" id="{203E6D9E-78E3-4486-A308-D9C481F57478}"/>
              </a:ext>
            </a:extLst>
          </p:cNvPr>
          <p:cNvSpPr/>
          <p:nvPr/>
        </p:nvSpPr>
        <p:spPr>
          <a:xfrm>
            <a:off x="7944543" y="3548282"/>
            <a:ext cx="1164225" cy="701336"/>
          </a:xfrm>
          <a:prstGeom prst="ellipse">
            <a:avLst/>
          </a:prstGeom>
          <a:solidFill>
            <a:srgbClr val="00CC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00CC99"/>
              </a:solidFill>
            </a:endParaRPr>
          </a:p>
        </p:txBody>
      </p:sp>
      <p:sp>
        <p:nvSpPr>
          <p:cNvPr id="12" name="Ellipszis 11">
            <a:extLst>
              <a:ext uri="{FF2B5EF4-FFF2-40B4-BE49-F238E27FC236}">
                <a16:creationId xmlns:a16="http://schemas.microsoft.com/office/drawing/2014/main" id="{66D34953-2507-4500-B162-6F46A7011B11}"/>
              </a:ext>
            </a:extLst>
          </p:cNvPr>
          <p:cNvSpPr/>
          <p:nvPr/>
        </p:nvSpPr>
        <p:spPr>
          <a:xfrm>
            <a:off x="9449522" y="3564569"/>
            <a:ext cx="1164225" cy="701336"/>
          </a:xfrm>
          <a:prstGeom prst="ellipse">
            <a:avLst/>
          </a:prstGeom>
          <a:solidFill>
            <a:srgbClr val="CBAAE4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3" name="Ellipszis 12">
            <a:extLst>
              <a:ext uri="{FF2B5EF4-FFF2-40B4-BE49-F238E27FC236}">
                <a16:creationId xmlns:a16="http://schemas.microsoft.com/office/drawing/2014/main" id="{FDC7D959-D8FE-4582-BB55-0DABB3140AB3}"/>
              </a:ext>
            </a:extLst>
          </p:cNvPr>
          <p:cNvSpPr/>
          <p:nvPr/>
        </p:nvSpPr>
        <p:spPr>
          <a:xfrm>
            <a:off x="10944369" y="3729475"/>
            <a:ext cx="1164225" cy="701336"/>
          </a:xfrm>
          <a:prstGeom prst="ellipse">
            <a:avLst/>
          </a:prstGeom>
          <a:solidFill>
            <a:srgbClr val="F7F097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81B836FF-4D48-49A5-9516-739854ADD7F6}"/>
              </a:ext>
            </a:extLst>
          </p:cNvPr>
          <p:cNvSpPr txBox="1"/>
          <p:nvPr/>
        </p:nvSpPr>
        <p:spPr>
          <a:xfrm>
            <a:off x="8151582" y="3699982"/>
            <a:ext cx="955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/>
              <a:t>Nyelvi tartalom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2A02332D-9C58-42F7-A2BD-527972708596}"/>
              </a:ext>
            </a:extLst>
          </p:cNvPr>
          <p:cNvSpPr txBox="1"/>
          <p:nvPr/>
        </p:nvSpPr>
        <p:spPr>
          <a:xfrm>
            <a:off x="9716085" y="3685086"/>
            <a:ext cx="955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/>
              <a:t>Nyelvi szerkezet</a:t>
            </a: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395A5CC6-0E61-414D-B315-8FB5CF9492DA}"/>
              </a:ext>
            </a:extLst>
          </p:cNvPr>
          <p:cNvSpPr txBox="1"/>
          <p:nvPr/>
        </p:nvSpPr>
        <p:spPr>
          <a:xfrm>
            <a:off x="10993002" y="3826679"/>
            <a:ext cx="1388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Verbális munkamemória</a:t>
            </a:r>
          </a:p>
        </p:txBody>
      </p:sp>
      <p:sp>
        <p:nvSpPr>
          <p:cNvPr id="17" name="Ellipszis 16">
            <a:extLst>
              <a:ext uri="{FF2B5EF4-FFF2-40B4-BE49-F238E27FC236}">
                <a16:creationId xmlns:a16="http://schemas.microsoft.com/office/drawing/2014/main" id="{F4A94B9C-EEC2-46E3-B200-166CBB78CFC6}"/>
              </a:ext>
            </a:extLst>
          </p:cNvPr>
          <p:cNvSpPr/>
          <p:nvPr/>
        </p:nvSpPr>
        <p:spPr>
          <a:xfrm>
            <a:off x="9828513" y="2071793"/>
            <a:ext cx="1200668" cy="44997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480FCAB3-F8AD-4D92-BC2C-331F1CB5F258}"/>
              </a:ext>
            </a:extLst>
          </p:cNvPr>
          <p:cNvSpPr txBox="1"/>
          <p:nvPr/>
        </p:nvSpPr>
        <p:spPr>
          <a:xfrm>
            <a:off x="10100902" y="2122968"/>
            <a:ext cx="6353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/>
              <a:t>Zavar</a:t>
            </a:r>
          </a:p>
        </p:txBody>
      </p:sp>
      <p:cxnSp>
        <p:nvCxnSpPr>
          <p:cNvPr id="20" name="Egyenes összekötő 19">
            <a:extLst>
              <a:ext uri="{FF2B5EF4-FFF2-40B4-BE49-F238E27FC236}">
                <a16:creationId xmlns:a16="http://schemas.microsoft.com/office/drawing/2014/main" id="{3B28A84E-36B9-49B9-9A40-2473E156B21A}"/>
              </a:ext>
            </a:extLst>
          </p:cNvPr>
          <p:cNvCxnSpPr>
            <a:cxnSpLocks/>
          </p:cNvCxnSpPr>
          <p:nvPr/>
        </p:nvCxnSpPr>
        <p:spPr>
          <a:xfrm flipH="1">
            <a:off x="9549814" y="2461935"/>
            <a:ext cx="425114" cy="2258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Egyenes összekötő 20">
            <a:extLst>
              <a:ext uri="{FF2B5EF4-FFF2-40B4-BE49-F238E27FC236}">
                <a16:creationId xmlns:a16="http://schemas.microsoft.com/office/drawing/2014/main" id="{5605707C-ADA2-469C-91AF-245F23ACACC2}"/>
              </a:ext>
            </a:extLst>
          </p:cNvPr>
          <p:cNvCxnSpPr>
            <a:cxnSpLocks/>
          </p:cNvCxnSpPr>
          <p:nvPr/>
        </p:nvCxnSpPr>
        <p:spPr>
          <a:xfrm flipH="1" flipV="1">
            <a:off x="10738915" y="2496177"/>
            <a:ext cx="344408" cy="1977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Egyenes összekötő 25">
            <a:extLst>
              <a:ext uri="{FF2B5EF4-FFF2-40B4-BE49-F238E27FC236}">
                <a16:creationId xmlns:a16="http://schemas.microsoft.com/office/drawing/2014/main" id="{C04AFB9C-0D65-42E3-A1A4-63EA291664C1}"/>
              </a:ext>
            </a:extLst>
          </p:cNvPr>
          <p:cNvCxnSpPr>
            <a:cxnSpLocks/>
          </p:cNvCxnSpPr>
          <p:nvPr/>
        </p:nvCxnSpPr>
        <p:spPr>
          <a:xfrm flipH="1">
            <a:off x="8424658" y="3335120"/>
            <a:ext cx="425114" cy="2258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Egyenes összekötő 26">
            <a:extLst>
              <a:ext uri="{FF2B5EF4-FFF2-40B4-BE49-F238E27FC236}">
                <a16:creationId xmlns:a16="http://schemas.microsoft.com/office/drawing/2014/main" id="{2AE30F6D-D467-442E-BC35-6221A7914E29}"/>
              </a:ext>
            </a:extLst>
          </p:cNvPr>
          <p:cNvCxnSpPr>
            <a:cxnSpLocks/>
          </p:cNvCxnSpPr>
          <p:nvPr/>
        </p:nvCxnSpPr>
        <p:spPr>
          <a:xfrm flipH="1" flipV="1">
            <a:off x="9329887" y="3303942"/>
            <a:ext cx="284630" cy="32354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Egyenes összekötő 29">
            <a:extLst>
              <a:ext uri="{FF2B5EF4-FFF2-40B4-BE49-F238E27FC236}">
                <a16:creationId xmlns:a16="http://schemas.microsoft.com/office/drawing/2014/main" id="{1ED42B92-10E3-4B9A-AAF6-168677EA43C7}"/>
              </a:ext>
            </a:extLst>
          </p:cNvPr>
          <p:cNvCxnSpPr>
            <a:cxnSpLocks/>
          </p:cNvCxnSpPr>
          <p:nvPr/>
        </p:nvCxnSpPr>
        <p:spPr>
          <a:xfrm flipH="1" flipV="1">
            <a:off x="9755414" y="3128007"/>
            <a:ext cx="1327909" cy="6609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Egyenes összekötő 32">
            <a:extLst>
              <a:ext uri="{FF2B5EF4-FFF2-40B4-BE49-F238E27FC236}">
                <a16:creationId xmlns:a16="http://schemas.microsoft.com/office/drawing/2014/main" id="{08BD5E01-5B52-4053-8A3D-563466D9704F}"/>
              </a:ext>
            </a:extLst>
          </p:cNvPr>
          <p:cNvCxnSpPr>
            <a:cxnSpLocks/>
            <a:endCxn id="11" idx="7"/>
          </p:cNvCxnSpPr>
          <p:nvPr/>
        </p:nvCxnSpPr>
        <p:spPr>
          <a:xfrm flipH="1">
            <a:off x="8938271" y="3201155"/>
            <a:ext cx="1675476" cy="4498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Egyenes összekötő 35">
            <a:extLst>
              <a:ext uri="{FF2B5EF4-FFF2-40B4-BE49-F238E27FC236}">
                <a16:creationId xmlns:a16="http://schemas.microsoft.com/office/drawing/2014/main" id="{70E4A6A3-FFA6-4D7B-BB18-A48FEBE1351E}"/>
              </a:ext>
            </a:extLst>
          </p:cNvPr>
          <p:cNvCxnSpPr>
            <a:cxnSpLocks/>
            <a:endCxn id="12" idx="7"/>
          </p:cNvCxnSpPr>
          <p:nvPr/>
        </p:nvCxnSpPr>
        <p:spPr>
          <a:xfrm flipH="1">
            <a:off x="10443250" y="3321580"/>
            <a:ext cx="501120" cy="3456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Egyenes összekötő 38">
            <a:extLst>
              <a:ext uri="{FF2B5EF4-FFF2-40B4-BE49-F238E27FC236}">
                <a16:creationId xmlns:a16="http://schemas.microsoft.com/office/drawing/2014/main" id="{556D31D7-046E-4A87-A48B-7A02DB3A4889}"/>
              </a:ext>
            </a:extLst>
          </p:cNvPr>
          <p:cNvCxnSpPr>
            <a:cxnSpLocks/>
            <a:stCxn id="9" idx="4"/>
          </p:cNvCxnSpPr>
          <p:nvPr/>
        </p:nvCxnSpPr>
        <p:spPr>
          <a:xfrm>
            <a:off x="11319918" y="3363520"/>
            <a:ext cx="0" cy="36595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214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748D043-FBEB-4DBD-AFB3-4FA3FBECB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chemeClr val="tx1"/>
                </a:solidFill>
              </a:rPr>
              <a:t>KOBAK Tesztcsomag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2134704-45A5-4846-94C3-1E1FC00155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1"/>
                </a:solidFill>
              </a:rPr>
              <a:t>Tartalma:</a:t>
            </a:r>
          </a:p>
          <a:p>
            <a:pPr fontAlgn="base"/>
            <a:r>
              <a:rPr lang="hu-HU" dirty="0">
                <a:solidFill>
                  <a:schemeClr val="tx1"/>
                </a:solidFill>
              </a:rPr>
              <a:t>KOBAK Kézikönyv (180 oldal) – 1 db</a:t>
            </a:r>
          </a:p>
          <a:p>
            <a:pPr fontAlgn="base"/>
            <a:r>
              <a:rPr lang="hu-HU" dirty="0">
                <a:solidFill>
                  <a:schemeClr val="tx1"/>
                </a:solidFill>
              </a:rPr>
              <a:t>KOBAK Tesztkönyv 1-2-3. kötet (összesen 460 színes oldal) – 1 db</a:t>
            </a:r>
          </a:p>
          <a:p>
            <a:pPr fontAlgn="base"/>
            <a:r>
              <a:rPr lang="hu-HU" dirty="0">
                <a:solidFill>
                  <a:schemeClr val="tx1"/>
                </a:solidFill>
              </a:rPr>
              <a:t>KOBAK Jegyzőkönyv (3-6 év) (34 oldal) – 10 db</a:t>
            </a:r>
          </a:p>
          <a:p>
            <a:pPr fontAlgn="base"/>
            <a:r>
              <a:rPr lang="hu-HU" dirty="0">
                <a:solidFill>
                  <a:schemeClr val="tx1"/>
                </a:solidFill>
              </a:rPr>
              <a:t>KOBAK Jegyzőkönyv (7-13 év) (34 oldal) – 10 db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1"/>
                </a:solidFill>
              </a:rPr>
              <a:t>Megvásárolható: </a:t>
            </a:r>
          </a:p>
          <a:p>
            <a:pPr marL="0" indent="0" fontAlgn="base">
              <a:buNone/>
            </a:pPr>
            <a:r>
              <a:rPr lang="hu-HU" dirty="0">
                <a:solidFill>
                  <a:schemeClr val="tx1"/>
                </a:solidFill>
              </a:rPr>
              <a:t>2024 novembere óta a HUN-REN Nyelvtudományi Kutatóközpont kiadásában</a:t>
            </a:r>
          </a:p>
          <a:p>
            <a:pPr marL="0" indent="0">
              <a:buNone/>
            </a:pPr>
            <a:r>
              <a:rPr lang="hu-HU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https://nytud.hu/kiadvany/komplex-anyanyelvi-kepessegteszt-kobak</a:t>
            </a:r>
            <a:r>
              <a:rPr lang="hu-HU" dirty="0">
                <a:solidFill>
                  <a:schemeClr val="tx1"/>
                </a:solidFill>
              </a:rPr>
              <a:t> </a:t>
            </a:r>
          </a:p>
          <a:p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867018AA-8458-4C8F-B165-B45413D01B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340" t="23918" r="7913" b="22749"/>
          <a:stretch/>
        </p:blipFill>
        <p:spPr>
          <a:xfrm>
            <a:off x="9824551" y="3710637"/>
            <a:ext cx="2053772" cy="2392983"/>
          </a:xfrm>
          <a:prstGeom prst="rect">
            <a:avLst/>
          </a:prstGeom>
        </p:spPr>
      </p:pic>
      <p:grpSp>
        <p:nvGrpSpPr>
          <p:cNvPr id="5" name="Csoportba foglalás 4">
            <a:extLst>
              <a:ext uri="{FF2B5EF4-FFF2-40B4-BE49-F238E27FC236}">
                <a16:creationId xmlns:a16="http://schemas.microsoft.com/office/drawing/2014/main" id="{1D284032-6D8A-41B4-8C5D-61E198A53441}"/>
              </a:ext>
            </a:extLst>
          </p:cNvPr>
          <p:cNvGrpSpPr/>
          <p:nvPr/>
        </p:nvGrpSpPr>
        <p:grpSpPr>
          <a:xfrm>
            <a:off x="522732" y="5677281"/>
            <a:ext cx="2002536" cy="852678"/>
            <a:chOff x="483679" y="4937577"/>
            <a:chExt cx="2002536" cy="852678"/>
          </a:xfrm>
        </p:grpSpPr>
        <p:sp>
          <p:nvSpPr>
            <p:cNvPr id="6" name="Téglalap 5">
              <a:extLst>
                <a:ext uri="{FF2B5EF4-FFF2-40B4-BE49-F238E27FC236}">
                  <a16:creationId xmlns:a16="http://schemas.microsoft.com/office/drawing/2014/main" id="{C6B5C883-6B97-4A37-A06E-9731D207CDF4}"/>
                </a:ext>
              </a:extLst>
            </p:cNvPr>
            <p:cNvSpPr/>
            <p:nvPr/>
          </p:nvSpPr>
          <p:spPr>
            <a:xfrm>
              <a:off x="483679" y="4937577"/>
              <a:ext cx="2002536" cy="852678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7" name="Kép 6">
              <a:extLst>
                <a:ext uri="{FF2B5EF4-FFF2-40B4-BE49-F238E27FC236}">
                  <a16:creationId xmlns:a16="http://schemas.microsoft.com/office/drawing/2014/main" id="{93BF2B52-926E-4A9B-9706-8C840D507E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829" y="5108066"/>
              <a:ext cx="1876235" cy="511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7574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8B5B4AD-75B7-4AB0-8B19-01C2BAC23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>
                <a:solidFill>
                  <a:schemeClr val="tx1"/>
                </a:solidFill>
              </a:rPr>
              <a:t>Szubtesztek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3B4D3E5-C860-4C6E-AEAD-0E1D40497F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4264" y="1845735"/>
            <a:ext cx="4937760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1"/>
                </a:solidFill>
              </a:rPr>
              <a:t>Mondatmegértés: Utasítások követése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 err="1">
                <a:solidFill>
                  <a:schemeClr val="tx1"/>
                </a:solidFill>
              </a:rPr>
              <a:t>Képmegnevezés</a:t>
            </a:r>
            <a:r>
              <a:rPr lang="hu-HU" dirty="0">
                <a:solidFill>
                  <a:schemeClr val="tx1"/>
                </a:solidFill>
              </a:rPr>
              <a:t>: Főnevek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1"/>
                </a:solidFill>
              </a:rPr>
              <a:t>Mondatszerkezetek megértése: Nyelvtan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1"/>
                </a:solidFill>
              </a:rPr>
              <a:t>Mondatismétlés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1"/>
                </a:solidFill>
              </a:rPr>
              <a:t>Mondatbefejezés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 err="1">
                <a:solidFill>
                  <a:schemeClr val="tx1"/>
                </a:solidFill>
              </a:rPr>
              <a:t>Álszósimétlés</a:t>
            </a:r>
            <a:endParaRPr lang="hu-HU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1"/>
                </a:solidFill>
              </a:rPr>
              <a:t>Gyors automatikus megnevezés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1"/>
                </a:solidFill>
              </a:rPr>
              <a:t>Szóértés</a:t>
            </a:r>
            <a:r>
              <a:rPr lang="hu-HU" dirty="0"/>
              <a:t>	</a:t>
            </a:r>
          </a:p>
          <a:p>
            <a:endParaRPr lang="hu-HU" dirty="0"/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4212D318-45A9-45C3-9643-BC961C692A3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1"/>
                </a:solidFill>
              </a:rPr>
              <a:t>Hallás utáni értés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1"/>
                </a:solidFill>
              </a:rPr>
              <a:t>Számterjedelem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1"/>
                </a:solidFill>
              </a:rPr>
              <a:t>Mondatalkotás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 err="1">
                <a:solidFill>
                  <a:schemeClr val="tx1"/>
                </a:solidFill>
              </a:rPr>
              <a:t>Oromotoros</a:t>
            </a:r>
            <a:r>
              <a:rPr lang="hu-HU" dirty="0">
                <a:solidFill>
                  <a:schemeClr val="tx1"/>
                </a:solidFill>
              </a:rPr>
              <a:t> sorozatok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1"/>
                </a:solidFill>
              </a:rPr>
              <a:t>Mondatszerkezetek megértése: Pragmatika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1"/>
                </a:solidFill>
              </a:rPr>
              <a:t>Hallási mondatterjedelem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 err="1">
                <a:solidFill>
                  <a:schemeClr val="tx1"/>
                </a:solidFill>
              </a:rPr>
              <a:t>Képmegnevezés</a:t>
            </a:r>
            <a:r>
              <a:rPr lang="hu-HU" dirty="0">
                <a:solidFill>
                  <a:schemeClr val="tx1"/>
                </a:solidFill>
              </a:rPr>
              <a:t>: Igék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1"/>
                </a:solidFill>
              </a:rPr>
              <a:t>Fonológiai tudatosság </a:t>
            </a:r>
          </a:p>
          <a:p>
            <a:endParaRPr lang="hu-HU" dirty="0"/>
          </a:p>
        </p:txBody>
      </p:sp>
      <p:grpSp>
        <p:nvGrpSpPr>
          <p:cNvPr id="5" name="Csoportba foglalás 4">
            <a:extLst>
              <a:ext uri="{FF2B5EF4-FFF2-40B4-BE49-F238E27FC236}">
                <a16:creationId xmlns:a16="http://schemas.microsoft.com/office/drawing/2014/main" id="{29734C31-B32F-45E9-89A2-A4F712FDF037}"/>
              </a:ext>
            </a:extLst>
          </p:cNvPr>
          <p:cNvGrpSpPr/>
          <p:nvPr/>
        </p:nvGrpSpPr>
        <p:grpSpPr>
          <a:xfrm>
            <a:off x="522732" y="5677281"/>
            <a:ext cx="2002536" cy="852678"/>
            <a:chOff x="483679" y="4937577"/>
            <a:chExt cx="2002536" cy="852678"/>
          </a:xfrm>
        </p:grpSpPr>
        <p:sp>
          <p:nvSpPr>
            <p:cNvPr id="6" name="Téglalap 5">
              <a:extLst>
                <a:ext uri="{FF2B5EF4-FFF2-40B4-BE49-F238E27FC236}">
                  <a16:creationId xmlns:a16="http://schemas.microsoft.com/office/drawing/2014/main" id="{9200FD0F-C77B-48E2-9680-AA816512464A}"/>
                </a:ext>
              </a:extLst>
            </p:cNvPr>
            <p:cNvSpPr/>
            <p:nvPr/>
          </p:nvSpPr>
          <p:spPr>
            <a:xfrm>
              <a:off x="483679" y="4937577"/>
              <a:ext cx="2002536" cy="852678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7" name="Kép 6">
              <a:extLst>
                <a:ext uri="{FF2B5EF4-FFF2-40B4-BE49-F238E27FC236}">
                  <a16:creationId xmlns:a16="http://schemas.microsoft.com/office/drawing/2014/main" id="{FB9EB0B7-5ADD-4171-9715-980262FA5F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829" y="5108066"/>
              <a:ext cx="1876235" cy="511700"/>
            </a:xfrm>
            <a:prstGeom prst="rect">
              <a:avLst/>
            </a:prstGeom>
          </p:spPr>
        </p:pic>
      </p:grpSp>
      <p:pic>
        <p:nvPicPr>
          <p:cNvPr id="8" name="Kép 7">
            <a:extLst>
              <a:ext uri="{FF2B5EF4-FFF2-40B4-BE49-F238E27FC236}">
                <a16:creationId xmlns:a16="http://schemas.microsoft.com/office/drawing/2014/main" id="{0F9E4CCA-AFAD-4862-A390-B1D5975215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7599" y="69853"/>
            <a:ext cx="2154401" cy="166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0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ív">
  <a:themeElements>
    <a:clrScheme name="4. egyéni sém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E3511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ktív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ív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</TotalTime>
  <Words>668</Words>
  <Application>Microsoft Office PowerPoint</Application>
  <PresentationFormat>Szélesvásznú</PresentationFormat>
  <Paragraphs>133</Paragraphs>
  <Slides>16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Noto Sans</vt:lpstr>
      <vt:lpstr>Times New Roman</vt:lpstr>
      <vt:lpstr>Wingdings</vt:lpstr>
      <vt:lpstr>Retrospektív</vt:lpstr>
      <vt:lpstr>    </vt:lpstr>
      <vt:lpstr>Komplex Beszélt Anyanyelvi Képességteszt (KOBAK)</vt:lpstr>
      <vt:lpstr>Előzmények</vt:lpstr>
      <vt:lpstr>Kiindulási alap</vt:lpstr>
      <vt:lpstr>KOBAK teszt</vt:lpstr>
      <vt:lpstr>KOBAK teszt lehetővé teszi</vt:lpstr>
      <vt:lpstr>KOBAK szerkezete</vt:lpstr>
      <vt:lpstr>KOBAK Tesztcsomag</vt:lpstr>
      <vt:lpstr>Szubtesztek</vt:lpstr>
      <vt:lpstr>Mondatmegértés: Utasítások követése</vt:lpstr>
      <vt:lpstr>Mondatszerkezetek megértése: Nyelvtan</vt:lpstr>
      <vt:lpstr>Mondatbefejezés</vt:lpstr>
      <vt:lpstr>Mondatszerkezetek megértése: Pragmatika</vt:lpstr>
      <vt:lpstr>Fonológiai tudatosság</vt:lpstr>
      <vt:lpstr>További tervek</vt:lpstr>
      <vt:lpstr>    Köszönöm szépen a figyelmet!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FMPSZ</dc:creator>
  <cp:lastModifiedBy>Nagyné Burka Brigitta</cp:lastModifiedBy>
  <cp:revision>91</cp:revision>
  <dcterms:created xsi:type="dcterms:W3CDTF">2021-02-22T13:05:28Z</dcterms:created>
  <dcterms:modified xsi:type="dcterms:W3CDTF">2025-04-07T09:47:43Z</dcterms:modified>
</cp:coreProperties>
</file>