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9" r:id="rId3"/>
    <p:sldId id="306" r:id="rId4"/>
    <p:sldId id="287" r:id="rId5"/>
    <p:sldId id="289" r:id="rId6"/>
    <p:sldId id="290" r:id="rId7"/>
    <p:sldId id="291" r:id="rId8"/>
    <p:sldId id="295" r:id="rId9"/>
    <p:sldId id="320" r:id="rId10"/>
    <p:sldId id="310" r:id="rId11"/>
    <p:sldId id="311" r:id="rId12"/>
    <p:sldId id="312" r:id="rId13"/>
    <p:sldId id="313" r:id="rId14"/>
    <p:sldId id="314" r:id="rId15"/>
    <p:sldId id="296" r:id="rId16"/>
    <p:sldId id="316" r:id="rId17"/>
    <p:sldId id="297" r:id="rId18"/>
    <p:sldId id="317" r:id="rId19"/>
    <p:sldId id="318" r:id="rId20"/>
    <p:sldId id="319" r:id="rId21"/>
    <p:sldId id="321" r:id="rId22"/>
    <p:sldId id="322" r:id="rId23"/>
    <p:sldId id="323" r:id="rId24"/>
    <p:sldId id="324" r:id="rId25"/>
    <p:sldId id="325" r:id="rId26"/>
    <p:sldId id="326" r:id="rId27"/>
    <p:sldId id="327" r:id="rId28"/>
    <p:sldId id="328" r:id="rId29"/>
    <p:sldId id="329" r:id="rId30"/>
    <p:sldId id="286" r:id="rId3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éma alapján készült stílus 1 – 1. jelölőszín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Közepesen sötét stílus 4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368" autoAdjust="0"/>
  </p:normalViewPr>
  <p:slideViewPr>
    <p:cSldViewPr>
      <p:cViewPr varScale="1">
        <p:scale>
          <a:sx n="70" d="100"/>
          <a:sy n="70" d="100"/>
        </p:scale>
        <p:origin x="176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270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4036F-8E55-412B-9927-5C404099EE73}" type="datetimeFigureOut">
              <a:rPr lang="hu-HU" smtClean="0"/>
              <a:t>2025.04.10.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70730-F2B5-4D95-8E18-81E07AFBA69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5101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4EA6F-A23D-4F00-8257-83825D7C4C4C}" type="datetime1">
              <a:rPr lang="hu-HU" smtClean="0"/>
              <a:t>2025.04.10.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8EAF-273F-4FDC-9550-82DB2050FF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2522-3170-4226-A4B2-B738386FAB84}" type="datetime1">
              <a:rPr lang="hu-HU" smtClean="0"/>
              <a:t>2025.04.10.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8EAF-273F-4FDC-9550-82DB2050FF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612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FF6B-A7DE-4CFB-B05C-6695154A729E}" type="datetime1">
              <a:rPr lang="hu-HU" smtClean="0"/>
              <a:t>2025.04.10.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8EAF-273F-4FDC-9550-82DB2050FF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9517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0BAC-698B-4035-844C-E296358CE0DA}" type="datetime1">
              <a:rPr lang="hu-HU" smtClean="0"/>
              <a:t>2025.04.10.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8EAF-273F-4FDC-9550-82DB2050FF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5339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06A2-A4B4-45CB-B909-2D2627C5BCDF}" type="datetime1">
              <a:rPr lang="hu-HU" smtClean="0"/>
              <a:t>2025.04.10.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8EAF-273F-4FDC-9550-82DB2050FF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7744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7EF5-CC66-4E43-AD04-F91224E59944}" type="datetime1">
              <a:rPr lang="hu-HU" smtClean="0"/>
              <a:t>2025.04.10.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8EAF-273F-4FDC-9550-82DB2050FF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5317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D130-68C5-4469-8B60-E8280719E7FE}" type="datetime1">
              <a:rPr lang="hu-HU" smtClean="0"/>
              <a:t>2025.04.10.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8EAF-273F-4FDC-9550-82DB2050FF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377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639E-7A3F-451C-9AF2-1CBCCD6BAB99}" type="datetime1">
              <a:rPr lang="hu-HU" smtClean="0"/>
              <a:t>2025.04.10.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8EAF-273F-4FDC-9550-82DB2050FF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5291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8B34-B254-4926-BDBA-752B51D2C498}" type="datetime1">
              <a:rPr lang="hu-HU" smtClean="0"/>
              <a:t>2025.04.10.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8EAF-273F-4FDC-9550-82DB2050FF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8681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42999-C0E0-4057-AD51-F764AECCE682}" type="datetime1">
              <a:rPr lang="hu-HU" smtClean="0"/>
              <a:t>2025.04.10.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8EAF-273F-4FDC-9550-82DB2050FF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9186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92B9-B3D6-4CC0-8266-D5215087D6BC}" type="datetime1">
              <a:rPr lang="hu-HU" smtClean="0"/>
              <a:t>2025.04.10.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8EAF-273F-4FDC-9550-82DB2050FF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671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4F191-F1FA-4939-B619-6A80511CAEA8}" type="datetime1">
              <a:rPr lang="hu-HU" smtClean="0"/>
              <a:t>2025.04.10.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58EAF-273F-4FDC-9550-82DB2050FF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4769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307975" y="2130425"/>
            <a:ext cx="8656513" cy="4466927"/>
          </a:xfrm>
        </p:spPr>
        <p:txBody>
          <a:bodyPr>
            <a:normAutofit/>
          </a:bodyPr>
          <a:lstStyle/>
          <a:p>
            <a:r>
              <a:rPr lang="hu-H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pedagógiai szakszolgálati ellátórendszer aktuális kérdései, nemzetközi vonatkozások</a:t>
            </a:r>
            <a:br>
              <a:rPr lang="hu-H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u-H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Kiss László</a:t>
            </a:r>
            <a:b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2025.04.11.</a:t>
            </a:r>
            <a:br>
              <a:rPr lang="hu-H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u-HU" sz="2800" dirty="0">
                <a:solidFill>
                  <a:prstClr val="black"/>
                </a:solidFill>
              </a:rPr>
            </a:br>
            <a:endParaRPr lang="hu-HU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60339"/>
            <a:ext cx="2629408" cy="1682822"/>
          </a:xfrm>
          <a:prstGeom prst="rect">
            <a:avLst/>
          </a:prstGeom>
        </p:spPr>
      </p:pic>
      <p:sp>
        <p:nvSpPr>
          <p:cNvPr id="8" name="AutoShape 2" descr="C:\W-10_INTEGR%C3%81CIO_PalfiErika\20200701-t%C5%91l\fejlec-belugyminiszterium (1)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8EAF-273F-4FDC-9550-82DB2050FFAF}" type="slidenum">
              <a:rPr lang="hu-HU" smtClean="0"/>
              <a:t>1</a:t>
            </a:fld>
            <a:endParaRPr lang="hu-HU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395536" y="6021288"/>
            <a:ext cx="8568952" cy="0"/>
          </a:xfrm>
          <a:prstGeom prst="line">
            <a:avLst/>
          </a:prstGeom>
          <a:ln w="63500">
            <a:solidFill>
              <a:srgbClr val="FF0000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>
            <a:off x="395536" y="6165304"/>
            <a:ext cx="8568952" cy="0"/>
          </a:xfrm>
          <a:prstGeom prst="line">
            <a:avLst/>
          </a:prstGeom>
          <a:ln w="63500">
            <a:solidFill>
              <a:schemeClr val="accent3">
                <a:lumMod val="5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9742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6632"/>
            <a:ext cx="1872208" cy="1198214"/>
          </a:xfrm>
        </p:spPr>
      </p:pic>
      <p:cxnSp>
        <p:nvCxnSpPr>
          <p:cNvPr id="6" name="Egyenes összekötő 5"/>
          <p:cNvCxnSpPr/>
          <p:nvPr/>
        </p:nvCxnSpPr>
        <p:spPr>
          <a:xfrm>
            <a:off x="395536" y="1484784"/>
            <a:ext cx="8568952" cy="0"/>
          </a:xfrm>
          <a:prstGeom prst="line">
            <a:avLst/>
          </a:prstGeom>
          <a:ln w="63500">
            <a:solidFill>
              <a:srgbClr val="FF0000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395536" y="1628800"/>
            <a:ext cx="8568952" cy="0"/>
          </a:xfrm>
          <a:prstGeom prst="line">
            <a:avLst/>
          </a:prstGeom>
          <a:ln w="63500">
            <a:solidFill>
              <a:schemeClr val="accent3">
                <a:lumMod val="5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830888" y="6381328"/>
            <a:ext cx="2133600" cy="365125"/>
          </a:xfrm>
        </p:spPr>
        <p:txBody>
          <a:bodyPr/>
          <a:lstStyle/>
          <a:p>
            <a:fld id="{11B58EAF-273F-4FDC-9550-82DB2050FFAF}" type="slidenum">
              <a:rPr lang="hu-HU" smtClean="0"/>
              <a:t>10</a:t>
            </a:fld>
            <a:endParaRPr lang="hu-HU" dirty="0"/>
          </a:p>
        </p:txBody>
      </p:sp>
      <p:sp>
        <p:nvSpPr>
          <p:cNvPr id="12" name="Cím 1"/>
          <p:cNvSpPr txBox="1">
            <a:spLocks/>
          </p:cNvSpPr>
          <p:nvPr/>
        </p:nvSpPr>
        <p:spPr>
          <a:xfrm>
            <a:off x="286047" y="519261"/>
            <a:ext cx="6806233" cy="8935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 jár el?</a:t>
            </a:r>
            <a:endParaRPr lang="hu-HU" sz="2400" b="1" dirty="0">
              <a:latin typeface="+mn-lt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95536" y="1618496"/>
            <a:ext cx="85689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ELTE Gyakorló Országos Pedagógiai Szakszolgálat </a:t>
            </a: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„Utóbb keletkezett fogyatékosság”</a:t>
            </a:r>
          </a:p>
          <a:p>
            <a:pPr algn="just"/>
            <a:endParaRPr lang="hu-HU" altLang="hu-H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Oka van</a:t>
            </a:r>
          </a:p>
        </p:txBody>
      </p:sp>
    </p:spTree>
    <p:extLst>
      <p:ext uri="{BB962C8B-B14F-4D97-AF65-F5344CB8AC3E}">
        <p14:creationId xmlns:p14="http://schemas.microsoft.com/office/powerpoint/2010/main" val="148203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6632"/>
            <a:ext cx="1872208" cy="1198214"/>
          </a:xfrm>
        </p:spPr>
      </p:pic>
      <p:cxnSp>
        <p:nvCxnSpPr>
          <p:cNvPr id="6" name="Egyenes összekötő 5"/>
          <p:cNvCxnSpPr/>
          <p:nvPr/>
        </p:nvCxnSpPr>
        <p:spPr>
          <a:xfrm>
            <a:off x="395536" y="1484784"/>
            <a:ext cx="8568952" cy="0"/>
          </a:xfrm>
          <a:prstGeom prst="line">
            <a:avLst/>
          </a:prstGeom>
          <a:ln w="63500">
            <a:solidFill>
              <a:srgbClr val="FF0000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395536" y="1628800"/>
            <a:ext cx="8568952" cy="0"/>
          </a:xfrm>
          <a:prstGeom prst="line">
            <a:avLst/>
          </a:prstGeom>
          <a:ln w="63500">
            <a:solidFill>
              <a:schemeClr val="accent3">
                <a:lumMod val="5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830888" y="6381328"/>
            <a:ext cx="2133600" cy="365125"/>
          </a:xfrm>
        </p:spPr>
        <p:txBody>
          <a:bodyPr/>
          <a:lstStyle/>
          <a:p>
            <a:fld id="{11B58EAF-273F-4FDC-9550-82DB2050FFAF}" type="slidenum">
              <a:rPr lang="hu-HU" smtClean="0"/>
              <a:t>11</a:t>
            </a:fld>
            <a:endParaRPr lang="hu-HU" dirty="0"/>
          </a:p>
        </p:txBody>
      </p:sp>
      <p:sp>
        <p:nvSpPr>
          <p:cNvPr id="12" name="Cím 1"/>
          <p:cNvSpPr txBox="1">
            <a:spLocks/>
          </p:cNvSpPr>
          <p:nvPr/>
        </p:nvSpPr>
        <p:spPr>
          <a:xfrm>
            <a:off x="286047" y="519261"/>
            <a:ext cx="6806233" cy="8935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 jár el?</a:t>
            </a:r>
            <a:endParaRPr lang="hu-HU" sz="2400" b="1" dirty="0">
              <a:latin typeface="+mn-lt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95536" y="1832859"/>
            <a:ext cx="856895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vármegyei pedagógiai szakszolgálati intézmények, ha a </a:t>
            </a:r>
          </a:p>
          <a:p>
            <a:pPr marL="342900" indent="-342900" algn="just">
              <a:buFontTx/>
              <a:buChar char="-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gyermek,</a:t>
            </a:r>
          </a:p>
          <a:p>
            <a:pPr marL="342900" indent="-342900" algn="just">
              <a:buFontTx/>
              <a:buChar char="-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tanuló,</a:t>
            </a:r>
          </a:p>
          <a:p>
            <a:pPr marL="342900" indent="-342900" algn="just">
              <a:buFontTx/>
              <a:buChar char="-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képzésben részt vevő személy </a:t>
            </a: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jogviszonya a  </a:t>
            </a: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köznevelésben,</a:t>
            </a:r>
          </a:p>
          <a:p>
            <a:pPr marL="342900" indent="-342900" algn="just">
              <a:buFontTx/>
              <a:buChar char="-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szakképzésben,</a:t>
            </a:r>
          </a:p>
          <a:p>
            <a:pPr marL="342900" indent="-342900" algn="just">
              <a:buFontTx/>
              <a:buChar char="-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felnőttoktatásban vagy</a:t>
            </a:r>
          </a:p>
          <a:p>
            <a:pPr marL="342900" indent="-342900" algn="just">
              <a:buFontTx/>
              <a:buChar char="-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felnőttképzésben </a:t>
            </a:r>
          </a:p>
          <a:p>
            <a:pPr marL="342900" indent="-342900" algn="just">
              <a:buFontTx/>
              <a:buChar char="-"/>
            </a:pP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még fennáll (</a:t>
            </a:r>
            <a:r>
              <a:rPr lang="hu-HU" altLang="hu-HU" sz="2000" dirty="0">
                <a:highlight>
                  <a:srgbClr val="80808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vagy az ellátást [vizsgálatot] az oda való jelentkezéshez kéri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VAGY</a:t>
            </a: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jogviszonya az életkora alapján még nem állhat fenn (korai fejlesztés).</a:t>
            </a:r>
          </a:p>
        </p:txBody>
      </p:sp>
    </p:spTree>
    <p:extLst>
      <p:ext uri="{BB962C8B-B14F-4D97-AF65-F5344CB8AC3E}">
        <p14:creationId xmlns:p14="http://schemas.microsoft.com/office/powerpoint/2010/main" val="1135142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6632"/>
            <a:ext cx="1872208" cy="1198214"/>
          </a:xfrm>
        </p:spPr>
      </p:pic>
      <p:cxnSp>
        <p:nvCxnSpPr>
          <p:cNvPr id="6" name="Egyenes összekötő 5"/>
          <p:cNvCxnSpPr/>
          <p:nvPr/>
        </p:nvCxnSpPr>
        <p:spPr>
          <a:xfrm>
            <a:off x="395536" y="1484784"/>
            <a:ext cx="8568952" cy="0"/>
          </a:xfrm>
          <a:prstGeom prst="line">
            <a:avLst/>
          </a:prstGeom>
          <a:ln w="63500">
            <a:solidFill>
              <a:srgbClr val="FF0000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395536" y="1628800"/>
            <a:ext cx="8568952" cy="0"/>
          </a:xfrm>
          <a:prstGeom prst="line">
            <a:avLst/>
          </a:prstGeom>
          <a:ln w="63500">
            <a:solidFill>
              <a:schemeClr val="accent3">
                <a:lumMod val="5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830888" y="6381328"/>
            <a:ext cx="2133600" cy="365125"/>
          </a:xfrm>
        </p:spPr>
        <p:txBody>
          <a:bodyPr/>
          <a:lstStyle/>
          <a:p>
            <a:fld id="{11B58EAF-273F-4FDC-9550-82DB2050FFAF}" type="slidenum">
              <a:rPr lang="hu-HU" smtClean="0"/>
              <a:t>12</a:t>
            </a:fld>
            <a:endParaRPr lang="hu-HU" dirty="0"/>
          </a:p>
        </p:txBody>
      </p:sp>
      <p:sp>
        <p:nvSpPr>
          <p:cNvPr id="12" name="Cím 1"/>
          <p:cNvSpPr txBox="1">
            <a:spLocks/>
          </p:cNvSpPr>
          <p:nvPr/>
        </p:nvSpPr>
        <p:spPr>
          <a:xfrm>
            <a:off x="286047" y="519261"/>
            <a:ext cx="6806233" cy="8935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 jár el?</a:t>
            </a:r>
            <a:endParaRPr lang="hu-HU" sz="2400" b="1" dirty="0">
              <a:latin typeface="+mn-lt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95536" y="1832859"/>
            <a:ext cx="856895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Feladatellátási kötelezettség: a működési körzethez igazodó kötelezettség, amely alapján az Intézmény székhelyintézménye, tagintézménye köteles ellátni a működési körzetében lakóhellyel, ennek hiányában tartózkodási hellyel rendelkező, vagy működési körzetében intézményes ellátásban részesülő tanulókat, képzésben részt vevő személyeket.</a:t>
            </a: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Megelőzéses „illetékesség”</a:t>
            </a: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Legközelebbi felettes szerv.</a:t>
            </a: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Párhuzamos ellátás?</a:t>
            </a: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Megosztott ellátás azonos feladaton?</a:t>
            </a: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514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6632"/>
            <a:ext cx="1872208" cy="1198214"/>
          </a:xfrm>
        </p:spPr>
      </p:pic>
      <p:cxnSp>
        <p:nvCxnSpPr>
          <p:cNvPr id="6" name="Egyenes összekötő 5"/>
          <p:cNvCxnSpPr/>
          <p:nvPr/>
        </p:nvCxnSpPr>
        <p:spPr>
          <a:xfrm>
            <a:off x="395536" y="1484784"/>
            <a:ext cx="8568952" cy="0"/>
          </a:xfrm>
          <a:prstGeom prst="line">
            <a:avLst/>
          </a:prstGeom>
          <a:ln w="63500">
            <a:solidFill>
              <a:srgbClr val="FF0000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395536" y="1628800"/>
            <a:ext cx="8568952" cy="0"/>
          </a:xfrm>
          <a:prstGeom prst="line">
            <a:avLst/>
          </a:prstGeom>
          <a:ln w="63500">
            <a:solidFill>
              <a:schemeClr val="accent3">
                <a:lumMod val="5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830888" y="6381328"/>
            <a:ext cx="2133600" cy="365125"/>
          </a:xfrm>
        </p:spPr>
        <p:txBody>
          <a:bodyPr/>
          <a:lstStyle/>
          <a:p>
            <a:fld id="{11B58EAF-273F-4FDC-9550-82DB2050FFAF}" type="slidenum">
              <a:rPr lang="hu-HU" smtClean="0"/>
              <a:t>13</a:t>
            </a:fld>
            <a:endParaRPr lang="hu-HU" dirty="0"/>
          </a:p>
        </p:txBody>
      </p:sp>
      <p:sp>
        <p:nvSpPr>
          <p:cNvPr id="12" name="Cím 1"/>
          <p:cNvSpPr txBox="1">
            <a:spLocks/>
          </p:cNvSpPr>
          <p:nvPr/>
        </p:nvSpPr>
        <p:spPr>
          <a:xfrm>
            <a:off x="286047" y="519261"/>
            <a:ext cx="6806233" cy="8935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 jár el? Kinek az esetében jár el? Főszabályok.</a:t>
            </a:r>
            <a:endParaRPr lang="hu-HU" sz="2400" b="1" dirty="0">
              <a:latin typeface="+mn-lt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95536" y="1832859"/>
            <a:ext cx="856895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Magyarországon tartózkodó magyar állampolgárok. </a:t>
            </a:r>
          </a:p>
          <a:p>
            <a:pPr marL="342900" indent="-342900" algn="just">
              <a:buFontTx/>
              <a:buChar char="-"/>
            </a:pP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Magyarországon tartózkodó nem magyar állampolgár a pedagógiai szakszolgálatokat a magyar állampolgárokkal azonos feltételekkel veheti igénybe, ha</a:t>
            </a: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menekült, oltalmazott, menedékes, valamint a menedékjogról szóló 2007. évi LXXX. törvény 25/B. § (1) bekezdés b) pontja alapján befogadott jogállású,</a:t>
            </a:r>
          </a:p>
          <a:p>
            <a:pPr marL="457200" indent="-457200" algn="just">
              <a:buAutoNum type="alphaLcParenR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szabad mozgás és tartózkodás jogával rendelkező személyek beutazásáról és tartózkodásáról szóló törvény szerint a szabad mozgás és tartózkodás jogát Magyarországon gyakorolja,</a:t>
            </a:r>
          </a:p>
          <a:p>
            <a:pPr marL="457200" indent="-457200" algn="just">
              <a:buAutoNum type="alphaLcParenR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a harmadik országbeli állampolgárok beutazására és tartózkodására vonatkozó általános szabályokról szóló törvény hatálya alá tartozik és huzamos tartózkodási jogosultsággal, vagy Magyarország területén való tartózkodásra jogosító engedéllyel rendelkezik.</a:t>
            </a:r>
          </a:p>
        </p:txBody>
      </p:sp>
    </p:spTree>
    <p:extLst>
      <p:ext uri="{BB962C8B-B14F-4D97-AF65-F5344CB8AC3E}">
        <p14:creationId xmlns:p14="http://schemas.microsoft.com/office/powerpoint/2010/main" val="3745779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6632"/>
            <a:ext cx="1872208" cy="1198214"/>
          </a:xfrm>
        </p:spPr>
      </p:pic>
      <p:cxnSp>
        <p:nvCxnSpPr>
          <p:cNvPr id="6" name="Egyenes összekötő 5"/>
          <p:cNvCxnSpPr/>
          <p:nvPr/>
        </p:nvCxnSpPr>
        <p:spPr>
          <a:xfrm>
            <a:off x="395536" y="1484784"/>
            <a:ext cx="8568952" cy="0"/>
          </a:xfrm>
          <a:prstGeom prst="line">
            <a:avLst/>
          </a:prstGeom>
          <a:ln w="63500">
            <a:solidFill>
              <a:srgbClr val="FF0000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395536" y="1628800"/>
            <a:ext cx="8568952" cy="0"/>
          </a:xfrm>
          <a:prstGeom prst="line">
            <a:avLst/>
          </a:prstGeom>
          <a:ln w="63500">
            <a:solidFill>
              <a:schemeClr val="accent3">
                <a:lumMod val="5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830888" y="6381328"/>
            <a:ext cx="2133600" cy="365125"/>
          </a:xfrm>
        </p:spPr>
        <p:txBody>
          <a:bodyPr/>
          <a:lstStyle/>
          <a:p>
            <a:fld id="{11B58EAF-273F-4FDC-9550-82DB2050FFAF}" type="slidenum">
              <a:rPr lang="hu-HU" smtClean="0"/>
              <a:t>14</a:t>
            </a:fld>
            <a:endParaRPr lang="hu-HU" dirty="0"/>
          </a:p>
        </p:txBody>
      </p:sp>
      <p:sp>
        <p:nvSpPr>
          <p:cNvPr id="12" name="Cím 1"/>
          <p:cNvSpPr txBox="1">
            <a:spLocks/>
          </p:cNvSpPr>
          <p:nvPr/>
        </p:nvSpPr>
        <p:spPr>
          <a:xfrm>
            <a:off x="286047" y="519261"/>
            <a:ext cx="6806233" cy="8935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 jár el? Kinek az esetében jár el? Hogyan jár el?</a:t>
            </a:r>
            <a:endParaRPr lang="hu-HU" sz="2400" b="1" dirty="0">
              <a:latin typeface="+mn-lt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95536" y="1628800"/>
            <a:ext cx="856895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Magyarországon tartózkodó magyar állampolgárok, főszabályok szerint. </a:t>
            </a:r>
          </a:p>
          <a:p>
            <a:pPr marL="342900" indent="-342900" algn="just">
              <a:buFontTx/>
              <a:buChar char="-"/>
            </a:pP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Magyarországon tartózkodó nem magyar állampolgár:</a:t>
            </a:r>
          </a:p>
          <a:p>
            <a:pPr marL="342900" indent="-342900" algn="just">
              <a:buFontTx/>
              <a:buChar char="-"/>
            </a:pP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45/B. § Ha a gyermek, tanuló, kérelmező olyan, külföldön kiállított, hiteles magyar fordítású dokumentummal rendelkezik, amely a magyar jogszabályok szerinti sajátos nevelési igényt, fogyatékosságot igazol, akkor a szakértői bizottság a szakértői véleményét a külföldi dokumentum által jelzett sajátos nevelési igény, fogyatékosság tekintetében külön vizsgálat nélkül is elkészítheti. (15/2013. II. 26. EMMI rendelet).</a:t>
            </a:r>
          </a:p>
          <a:p>
            <a:pPr marL="342900" indent="-342900" algn="just">
              <a:buFontTx/>
              <a:buChar char="-"/>
            </a:pP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a nem magyar állampolgárságú jelentkező magyarországi lakóhellyel, ennek hiányában tartózkodási hellyel nem rendelkezik, a fogyatékosság a (2) és a (3) bekezdésben foglaltaktól eltérően a külföldön kiállított szakértői vélemény hiteles fordításával igazolható. A felsőoktatási intézmény internetes honlapján közzéteszi azoknak a nyelveknek a felsorolását, amelyek esetében nem hiteles fordítást is elfogad. (87/2015. (IV. 9.) Korm. Rendelet).</a:t>
            </a:r>
          </a:p>
        </p:txBody>
      </p:sp>
    </p:spTree>
    <p:extLst>
      <p:ext uri="{BB962C8B-B14F-4D97-AF65-F5344CB8AC3E}">
        <p14:creationId xmlns:p14="http://schemas.microsoft.com/office/powerpoint/2010/main" val="2628613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6632"/>
            <a:ext cx="1872208" cy="1198214"/>
          </a:xfrm>
        </p:spPr>
      </p:pic>
      <p:cxnSp>
        <p:nvCxnSpPr>
          <p:cNvPr id="6" name="Egyenes összekötő 5"/>
          <p:cNvCxnSpPr/>
          <p:nvPr/>
        </p:nvCxnSpPr>
        <p:spPr>
          <a:xfrm>
            <a:off x="395536" y="1484784"/>
            <a:ext cx="8568952" cy="0"/>
          </a:xfrm>
          <a:prstGeom prst="line">
            <a:avLst/>
          </a:prstGeom>
          <a:ln w="63500">
            <a:solidFill>
              <a:srgbClr val="FF0000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395536" y="1628800"/>
            <a:ext cx="8568952" cy="0"/>
          </a:xfrm>
          <a:prstGeom prst="line">
            <a:avLst/>
          </a:prstGeom>
          <a:ln w="63500">
            <a:solidFill>
              <a:schemeClr val="accent3">
                <a:lumMod val="5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830888" y="6381328"/>
            <a:ext cx="2133600" cy="365125"/>
          </a:xfrm>
        </p:spPr>
        <p:txBody>
          <a:bodyPr/>
          <a:lstStyle/>
          <a:p>
            <a:fld id="{11B58EAF-273F-4FDC-9550-82DB2050FFAF}" type="slidenum">
              <a:rPr lang="hu-HU" smtClean="0"/>
              <a:t>15</a:t>
            </a:fld>
            <a:endParaRPr lang="hu-HU" dirty="0"/>
          </a:p>
        </p:txBody>
      </p:sp>
      <p:sp>
        <p:nvSpPr>
          <p:cNvPr id="12" name="Cím 1"/>
          <p:cNvSpPr txBox="1">
            <a:spLocks/>
          </p:cNvSpPr>
          <p:nvPr/>
        </p:nvSpPr>
        <p:spPr>
          <a:xfrm>
            <a:off x="286047" y="519261"/>
            <a:ext cx="6806233" cy="8935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diagnózis és az intézménykijelölés</a:t>
            </a:r>
            <a:endParaRPr lang="hu-HU" sz="2400" b="1" dirty="0">
              <a:latin typeface="+mn-lt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95536" y="1832859"/>
            <a:ext cx="85689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Konfliktus</a:t>
            </a:r>
          </a:p>
          <a:p>
            <a:pPr marL="342900" indent="-342900" algn="just">
              <a:buFontTx/>
              <a:buChar char="-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szülővel,</a:t>
            </a:r>
          </a:p>
          <a:p>
            <a:pPr marL="342900" indent="-342900" algn="just">
              <a:buFontTx/>
              <a:buChar char="-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intézménnyel</a:t>
            </a:r>
          </a:p>
          <a:p>
            <a:pPr marL="342900" indent="-342900" algn="just">
              <a:buFontTx/>
              <a:buChar char="-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fenntartóval,</a:t>
            </a:r>
          </a:p>
          <a:p>
            <a:pPr marL="342900" indent="-342900" algn="just">
              <a:buFontTx/>
              <a:buChar char="-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Rendszerrel.</a:t>
            </a: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nincs kijelölhető intézmény – 15/2013. (II. 26.) EMMI rendelet 20. § (1)-(2) bekezdés</a:t>
            </a: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Gyermek, tanuló intézmény nélkül nem maradhat: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15/2013, (II. 26.) EMMI rendelet 16. § (2) bekezdés: </a:t>
            </a:r>
            <a:r>
              <a:rPr lang="hu-HU" alt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Ha a szülő által választott óvoda, iskola nem azonos a kötelező felvételt biztosító óvodával, iskolával, és az óvoda, az iskola a gyermeket, a tanulót a nem veszi fel, a szakértői bizottság a szakértői véleményében a gyermek, tanuló lakóhelye, ennek hiányában tartózkodási helye szerinti, kötelező felvételt biztosító óvodát, iskolát határozza meg az óvodai nevelés, az iskolai nevelés, oktatás ellátására.</a:t>
            </a:r>
          </a:p>
        </p:txBody>
      </p:sp>
    </p:spTree>
    <p:extLst>
      <p:ext uri="{BB962C8B-B14F-4D97-AF65-F5344CB8AC3E}">
        <p14:creationId xmlns:p14="http://schemas.microsoft.com/office/powerpoint/2010/main" val="21764825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6632"/>
            <a:ext cx="1872208" cy="1198214"/>
          </a:xfrm>
        </p:spPr>
      </p:pic>
      <p:cxnSp>
        <p:nvCxnSpPr>
          <p:cNvPr id="6" name="Egyenes összekötő 5"/>
          <p:cNvCxnSpPr/>
          <p:nvPr/>
        </p:nvCxnSpPr>
        <p:spPr>
          <a:xfrm>
            <a:off x="395536" y="1484784"/>
            <a:ext cx="8568952" cy="0"/>
          </a:xfrm>
          <a:prstGeom prst="line">
            <a:avLst/>
          </a:prstGeom>
          <a:ln w="63500">
            <a:solidFill>
              <a:srgbClr val="FF0000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395536" y="1628800"/>
            <a:ext cx="8568952" cy="0"/>
          </a:xfrm>
          <a:prstGeom prst="line">
            <a:avLst/>
          </a:prstGeom>
          <a:ln w="63500">
            <a:solidFill>
              <a:schemeClr val="accent3">
                <a:lumMod val="5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830888" y="6381328"/>
            <a:ext cx="2133600" cy="365125"/>
          </a:xfrm>
        </p:spPr>
        <p:txBody>
          <a:bodyPr/>
          <a:lstStyle/>
          <a:p>
            <a:fld id="{11B58EAF-273F-4FDC-9550-82DB2050FFAF}" type="slidenum">
              <a:rPr lang="hu-HU" smtClean="0"/>
              <a:t>16</a:t>
            </a:fld>
            <a:endParaRPr lang="hu-HU" dirty="0"/>
          </a:p>
        </p:txBody>
      </p:sp>
      <p:sp>
        <p:nvSpPr>
          <p:cNvPr id="12" name="Cím 1"/>
          <p:cNvSpPr txBox="1">
            <a:spLocks/>
          </p:cNvSpPr>
          <p:nvPr/>
        </p:nvSpPr>
        <p:spPr>
          <a:xfrm>
            <a:off x="286047" y="519261"/>
            <a:ext cx="6806233" cy="8935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diagnózis és az intézménykijelölés</a:t>
            </a:r>
            <a:endParaRPr lang="hu-HU" sz="2400" b="1" dirty="0">
              <a:latin typeface="+mn-lt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95536" y="1832859"/>
            <a:ext cx="85689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szakértői véleményt, az e bekezdésben foglalt kivétellel – a vizsgálat lezárását követő huszonegy napon belül – kézbesíteni kell a szülőnek. Amennyiben a szülő a 16. § (3) bekezdése alapján összeállított intézményjegyzékről intézményt nem választ, a szakértői bizottság a vizsgálat lezárását követő harmincadik napon a gyermeket, tanulót ellátó intézményt saját választása alapján kijelöli és a szakértői véleményt a kijelöléstől számított öt munkanapon belül a szülőnek kézbesíti.</a:t>
            </a: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15/2013, (II. 26.) EMMI rendelet</a:t>
            </a:r>
            <a:endParaRPr lang="hu-HU" altLang="hu-H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82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6632"/>
            <a:ext cx="1872208" cy="1198214"/>
          </a:xfrm>
        </p:spPr>
      </p:pic>
      <p:cxnSp>
        <p:nvCxnSpPr>
          <p:cNvPr id="6" name="Egyenes összekötő 5"/>
          <p:cNvCxnSpPr/>
          <p:nvPr/>
        </p:nvCxnSpPr>
        <p:spPr>
          <a:xfrm>
            <a:off x="395536" y="1484784"/>
            <a:ext cx="8568952" cy="0"/>
          </a:xfrm>
          <a:prstGeom prst="line">
            <a:avLst/>
          </a:prstGeom>
          <a:ln w="63500">
            <a:solidFill>
              <a:srgbClr val="FF0000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395536" y="1628800"/>
            <a:ext cx="8568952" cy="0"/>
          </a:xfrm>
          <a:prstGeom prst="line">
            <a:avLst/>
          </a:prstGeom>
          <a:ln w="63500">
            <a:solidFill>
              <a:schemeClr val="accent3">
                <a:lumMod val="5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830888" y="6381328"/>
            <a:ext cx="2133600" cy="365125"/>
          </a:xfrm>
        </p:spPr>
        <p:txBody>
          <a:bodyPr/>
          <a:lstStyle/>
          <a:p>
            <a:fld id="{11B58EAF-273F-4FDC-9550-82DB2050FFAF}" type="slidenum">
              <a:rPr lang="hu-HU" smtClean="0"/>
              <a:t>17</a:t>
            </a:fld>
            <a:endParaRPr lang="hu-HU" dirty="0"/>
          </a:p>
        </p:txBody>
      </p:sp>
      <p:sp>
        <p:nvSpPr>
          <p:cNvPr id="12" name="Cím 1"/>
          <p:cNvSpPr txBox="1">
            <a:spLocks/>
          </p:cNvSpPr>
          <p:nvPr/>
        </p:nvSpPr>
        <p:spPr>
          <a:xfrm>
            <a:off x="286047" y="519261"/>
            <a:ext cx="6806233" cy="8935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Kikényszeríthetőség?</a:t>
            </a:r>
            <a:endParaRPr lang="hu-HU" sz="2400" b="1" dirty="0">
              <a:latin typeface="+mn-lt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95536" y="1832859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Szakértői bizottsági tevékenység</a:t>
            </a:r>
          </a:p>
          <a:p>
            <a:pPr marL="342900" indent="-342900" algn="just">
              <a:buFontTx/>
              <a:buChar char="-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Logopédiai ellátás</a:t>
            </a:r>
          </a:p>
          <a:p>
            <a:pPr marL="342900" indent="-342900" algn="just">
              <a:buFontTx/>
              <a:buChar char="-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Gyógytestnevelés</a:t>
            </a:r>
          </a:p>
          <a:p>
            <a:pPr marL="342900" indent="-342900" algn="just">
              <a:buFontTx/>
              <a:buChar char="-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Nevelési tanácsadás (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Nkt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marL="342900" indent="-342900" algn="just">
              <a:buFontTx/>
              <a:buChar char="-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Óvoda-, iskolapszichológiai ellátás (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Nkt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.?)</a:t>
            </a:r>
          </a:p>
          <a:p>
            <a:pPr marL="342900" indent="-342900" algn="just">
              <a:buFontTx/>
              <a:buChar char="-"/>
            </a:pP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Korai fejlesztés: </a:t>
            </a:r>
          </a:p>
          <a:p>
            <a:pPr marL="342900" indent="-342900" algn="just">
              <a:buFontTx/>
              <a:buChar char="-"/>
            </a:pP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42. § Az eljárás megindítását köteles kérni …. a kijelölt intézmény igazgatója, ha a gyermeket a szakértői vélemény alapján a kijelölt intézménybe nem íratják be, vagy az ellátásban a szülő gyermekével önhibájából nem vesz részt. (229/2012. (VIII. 28.) Korm. Rendelet)</a:t>
            </a:r>
          </a:p>
          <a:p>
            <a:pPr marL="342900" indent="-342900" algn="just">
              <a:buFontTx/>
              <a:buChar char="-"/>
            </a:pP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amit a szakértői bizottság javasol/előír. Javasol/előír?</a:t>
            </a:r>
          </a:p>
        </p:txBody>
      </p:sp>
    </p:spTree>
    <p:extLst>
      <p:ext uri="{BB962C8B-B14F-4D97-AF65-F5344CB8AC3E}">
        <p14:creationId xmlns:p14="http://schemas.microsoft.com/office/powerpoint/2010/main" val="16985105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6632"/>
            <a:ext cx="1872208" cy="1198214"/>
          </a:xfrm>
        </p:spPr>
      </p:pic>
      <p:cxnSp>
        <p:nvCxnSpPr>
          <p:cNvPr id="6" name="Egyenes összekötő 5"/>
          <p:cNvCxnSpPr/>
          <p:nvPr/>
        </p:nvCxnSpPr>
        <p:spPr>
          <a:xfrm>
            <a:off x="395536" y="1484784"/>
            <a:ext cx="8568952" cy="0"/>
          </a:xfrm>
          <a:prstGeom prst="line">
            <a:avLst/>
          </a:prstGeom>
          <a:ln w="63500">
            <a:solidFill>
              <a:srgbClr val="FF0000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395536" y="1628800"/>
            <a:ext cx="8568952" cy="0"/>
          </a:xfrm>
          <a:prstGeom prst="line">
            <a:avLst/>
          </a:prstGeom>
          <a:ln w="63500">
            <a:solidFill>
              <a:schemeClr val="accent3">
                <a:lumMod val="5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830888" y="6381328"/>
            <a:ext cx="2133600" cy="365125"/>
          </a:xfrm>
        </p:spPr>
        <p:txBody>
          <a:bodyPr/>
          <a:lstStyle/>
          <a:p>
            <a:fld id="{11B58EAF-273F-4FDC-9550-82DB2050FFAF}" type="slidenum">
              <a:rPr lang="hu-HU" smtClean="0"/>
              <a:t>18</a:t>
            </a:fld>
            <a:endParaRPr lang="hu-HU" dirty="0"/>
          </a:p>
        </p:txBody>
      </p:sp>
      <p:sp>
        <p:nvSpPr>
          <p:cNvPr id="12" name="Cím 1"/>
          <p:cNvSpPr txBox="1">
            <a:spLocks/>
          </p:cNvSpPr>
          <p:nvPr/>
        </p:nvSpPr>
        <p:spPr>
          <a:xfrm>
            <a:off x="286047" y="519261"/>
            <a:ext cx="6806233" cy="8935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Gyógytestnevelés</a:t>
            </a:r>
            <a:endParaRPr lang="hu-HU" sz="2400" b="1" dirty="0">
              <a:latin typeface="+mn-lt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95536" y="1832859"/>
            <a:ext cx="85689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Heti öt óra vagy 3+2 vagy 4+1</a:t>
            </a:r>
          </a:p>
          <a:p>
            <a:pPr marL="342900" indent="-342900" algn="just">
              <a:buFontTx/>
              <a:buChar char="-"/>
            </a:pP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heti 5 óra + ?</a:t>
            </a:r>
          </a:p>
        </p:txBody>
      </p:sp>
    </p:spTree>
    <p:extLst>
      <p:ext uri="{BB962C8B-B14F-4D97-AF65-F5344CB8AC3E}">
        <p14:creationId xmlns:p14="http://schemas.microsoft.com/office/powerpoint/2010/main" val="14606748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6632"/>
            <a:ext cx="1872208" cy="1198214"/>
          </a:xfrm>
        </p:spPr>
      </p:pic>
      <p:cxnSp>
        <p:nvCxnSpPr>
          <p:cNvPr id="6" name="Egyenes összekötő 5"/>
          <p:cNvCxnSpPr/>
          <p:nvPr/>
        </p:nvCxnSpPr>
        <p:spPr>
          <a:xfrm>
            <a:off x="395536" y="1484784"/>
            <a:ext cx="8568952" cy="0"/>
          </a:xfrm>
          <a:prstGeom prst="line">
            <a:avLst/>
          </a:prstGeom>
          <a:ln w="63500">
            <a:solidFill>
              <a:srgbClr val="FF0000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395536" y="1628800"/>
            <a:ext cx="8568952" cy="0"/>
          </a:xfrm>
          <a:prstGeom prst="line">
            <a:avLst/>
          </a:prstGeom>
          <a:ln w="63500">
            <a:solidFill>
              <a:schemeClr val="accent3">
                <a:lumMod val="5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830888" y="6381328"/>
            <a:ext cx="2133600" cy="365125"/>
          </a:xfrm>
        </p:spPr>
        <p:txBody>
          <a:bodyPr/>
          <a:lstStyle/>
          <a:p>
            <a:fld id="{11B58EAF-273F-4FDC-9550-82DB2050FFAF}" type="slidenum">
              <a:rPr lang="hu-HU" smtClean="0"/>
              <a:t>19</a:t>
            </a:fld>
            <a:endParaRPr lang="hu-HU" dirty="0"/>
          </a:p>
        </p:txBody>
      </p:sp>
      <p:sp>
        <p:nvSpPr>
          <p:cNvPr id="12" name="Cím 1"/>
          <p:cNvSpPr txBox="1">
            <a:spLocks/>
          </p:cNvSpPr>
          <p:nvPr/>
        </p:nvSpPr>
        <p:spPr>
          <a:xfrm>
            <a:off x="286047" y="519261"/>
            <a:ext cx="6806233" cy="8935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Külön élő szülők (Ptk.)</a:t>
            </a:r>
            <a:endParaRPr lang="hu-HU" sz="2400" b="1" dirty="0">
              <a:latin typeface="+mn-lt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95536" y="1654723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különélő szülők a gyermek sorsát érintő lényeges kérdésekben közösen gyakorolják jogaikat akkor is, ha a szülői felügyeletet a szülők megállapodása vagy a bíróság döntése alapján az egyik szülő gyakorolja, kivéve, ha a gyermekétől különélő szülő felügyeleti jogát a bíróság e tekintetben korlátozta vagy megvonta.</a:t>
            </a: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gyermek sorsát érintő lényeges kérdésnek tekintendő </a:t>
            </a: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kiskorú gyermek nevének meghatározása és megváltoztatása, </a:t>
            </a:r>
          </a:p>
          <a:p>
            <a:pPr marL="342900" indent="-342900" algn="just">
              <a:buFontTx/>
              <a:buChar char="-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szülőjével azonos lakóhelyén kívüli tartózkodási helyének, huzamos időtartamú vagy letelepedés céljából történő külföldi tartózkodási helyének kijelölése, </a:t>
            </a:r>
          </a:p>
          <a:p>
            <a:pPr marL="342900" indent="-342900" algn="just">
              <a:buFontTx/>
              <a:buChar char="-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állampolgárságának megváltoztatása és </a:t>
            </a:r>
          </a:p>
          <a:p>
            <a:pPr marL="342900" indent="-342900" algn="just">
              <a:buFontTx/>
              <a:buChar char="-"/>
            </a:pPr>
            <a:r>
              <a:rPr lang="hu-HU" alt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iskolájának, életpályájának megválasztása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8249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6632"/>
            <a:ext cx="1872208" cy="1198214"/>
          </a:xfrm>
        </p:spPr>
      </p:pic>
      <p:cxnSp>
        <p:nvCxnSpPr>
          <p:cNvPr id="6" name="Egyenes összekötő 5"/>
          <p:cNvCxnSpPr/>
          <p:nvPr/>
        </p:nvCxnSpPr>
        <p:spPr>
          <a:xfrm>
            <a:off x="395536" y="1484784"/>
            <a:ext cx="8568952" cy="0"/>
          </a:xfrm>
          <a:prstGeom prst="line">
            <a:avLst/>
          </a:prstGeom>
          <a:ln w="63500">
            <a:solidFill>
              <a:srgbClr val="FF0000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395536" y="1628800"/>
            <a:ext cx="8568952" cy="0"/>
          </a:xfrm>
          <a:prstGeom prst="line">
            <a:avLst/>
          </a:prstGeom>
          <a:ln w="63500">
            <a:solidFill>
              <a:schemeClr val="accent3">
                <a:lumMod val="5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830888" y="6381328"/>
            <a:ext cx="2133600" cy="365125"/>
          </a:xfrm>
        </p:spPr>
        <p:txBody>
          <a:bodyPr/>
          <a:lstStyle/>
          <a:p>
            <a:fld id="{11B58EAF-273F-4FDC-9550-82DB2050FFAF}" type="slidenum">
              <a:rPr lang="hu-HU" smtClean="0"/>
              <a:t>2</a:t>
            </a:fld>
            <a:endParaRPr lang="hu-HU" dirty="0"/>
          </a:p>
        </p:txBody>
      </p:sp>
      <p:sp>
        <p:nvSpPr>
          <p:cNvPr id="12" name="Cím 1"/>
          <p:cNvSpPr txBox="1">
            <a:spLocks/>
          </p:cNvSpPr>
          <p:nvPr/>
        </p:nvSpPr>
        <p:spPr>
          <a:xfrm>
            <a:off x="286047" y="519261"/>
            <a:ext cx="6806233" cy="8935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Sajátos nevelési igényű gyermekek, tanulók (</a:t>
            </a:r>
            <a:r>
              <a:rPr lang="hu-HU" alt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köznevelési intézményekben</a:t>
            </a:r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sz="2400" b="1" dirty="0">
              <a:latin typeface="+mn-lt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424609" y="2038881"/>
            <a:ext cx="856895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áblázat 9">
            <a:extLst>
              <a:ext uri="{FF2B5EF4-FFF2-40B4-BE49-F238E27FC236}">
                <a16:creationId xmlns:a16="http://schemas.microsoft.com/office/drawing/2014/main" id="{8BF79C34-33E9-534A-9293-8F0B876128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189504"/>
              </p:ext>
            </p:extLst>
          </p:nvPr>
        </p:nvGraphicFramePr>
        <p:xfrm>
          <a:off x="492850" y="2636912"/>
          <a:ext cx="844319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3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9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3329"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október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hu-H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Sajátos nevelési igényű gyermek, tanuló </a:t>
                      </a:r>
                      <a:r>
                        <a:rPr lang="hu-HU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 súlyos és halmozottan fogyatékos tanulók</a:t>
                      </a:r>
                      <a:r>
                        <a:rPr lang="hu-HU" sz="1800" b="1" i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nélkül</a:t>
                      </a:r>
                      <a:r>
                        <a:rPr lang="hu-HU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endParaRPr lang="hu-HU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hu-H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89 124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hu-H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Közülük integrált nevelésben</a:t>
                      </a:r>
                    </a:p>
                    <a:p>
                      <a:endParaRPr lang="hu-H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63 395</a:t>
                      </a:r>
                    </a:p>
                    <a:p>
                      <a:pPr algn="ctr"/>
                      <a:endParaRPr lang="hu-H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hu-H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(71 %)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hu-H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Súlyos és halmozottan fogyatékos tanuló</a:t>
                      </a:r>
                    </a:p>
                    <a:p>
                      <a:endParaRPr lang="hu-H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hu-H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7956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6632"/>
            <a:ext cx="1872208" cy="1198214"/>
          </a:xfrm>
        </p:spPr>
      </p:pic>
      <p:cxnSp>
        <p:nvCxnSpPr>
          <p:cNvPr id="6" name="Egyenes összekötő 5"/>
          <p:cNvCxnSpPr/>
          <p:nvPr/>
        </p:nvCxnSpPr>
        <p:spPr>
          <a:xfrm>
            <a:off x="395536" y="1484784"/>
            <a:ext cx="8568952" cy="0"/>
          </a:xfrm>
          <a:prstGeom prst="line">
            <a:avLst/>
          </a:prstGeom>
          <a:ln w="63500">
            <a:solidFill>
              <a:srgbClr val="FF0000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395536" y="1628800"/>
            <a:ext cx="8568952" cy="0"/>
          </a:xfrm>
          <a:prstGeom prst="line">
            <a:avLst/>
          </a:prstGeom>
          <a:ln w="63500">
            <a:solidFill>
              <a:schemeClr val="accent3">
                <a:lumMod val="5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830888" y="6381328"/>
            <a:ext cx="2133600" cy="365125"/>
          </a:xfrm>
        </p:spPr>
        <p:txBody>
          <a:bodyPr/>
          <a:lstStyle/>
          <a:p>
            <a:fld id="{11B58EAF-273F-4FDC-9550-82DB2050FFAF}" type="slidenum">
              <a:rPr lang="hu-HU" smtClean="0"/>
              <a:t>20</a:t>
            </a:fld>
            <a:endParaRPr lang="hu-HU" dirty="0"/>
          </a:p>
        </p:txBody>
      </p:sp>
      <p:sp>
        <p:nvSpPr>
          <p:cNvPr id="12" name="Cím 1"/>
          <p:cNvSpPr txBox="1">
            <a:spLocks/>
          </p:cNvSpPr>
          <p:nvPr/>
        </p:nvSpPr>
        <p:spPr>
          <a:xfrm>
            <a:off x="286047" y="519261"/>
            <a:ext cx="6806233" cy="8935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Külön élő szülők</a:t>
            </a:r>
            <a:endParaRPr lang="hu-HU" sz="2400" b="1" dirty="0">
              <a:latin typeface="+mn-lt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95536" y="1654723"/>
            <a:ext cx="85689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szakértői vizsgálat megkezdéséhez a szülői felügyeletet gyakorló mindkét szülő együttes jelenléte szükséges. A vizsgálaton megjelent szülő a távollévő szülőt képviselheti, erről a szülőt legkésőbb a vizsgálat megkezdésekor tájékoztatni kell. Kétség esetén vélelmezni kell, hogy a vizsgálaton megjelent szülő a távollévő szülő képviseletére nem jogosult. A szakértői vizsgálat során a szülő köteles közreműködni, a vizsgálaton – annak zavarása nélkül – jogosult mindvégig jelen lenni. 15/2013. (II. 26.) EMMI rendelet</a:t>
            </a:r>
          </a:p>
        </p:txBody>
      </p:sp>
    </p:spTree>
    <p:extLst>
      <p:ext uri="{BB962C8B-B14F-4D97-AF65-F5344CB8AC3E}">
        <p14:creationId xmlns:p14="http://schemas.microsoft.com/office/powerpoint/2010/main" val="37827630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6632"/>
            <a:ext cx="1872208" cy="1198214"/>
          </a:xfrm>
        </p:spPr>
      </p:pic>
      <p:cxnSp>
        <p:nvCxnSpPr>
          <p:cNvPr id="6" name="Egyenes összekötő 5"/>
          <p:cNvCxnSpPr/>
          <p:nvPr/>
        </p:nvCxnSpPr>
        <p:spPr>
          <a:xfrm>
            <a:off x="395536" y="1484784"/>
            <a:ext cx="8568952" cy="0"/>
          </a:xfrm>
          <a:prstGeom prst="line">
            <a:avLst/>
          </a:prstGeom>
          <a:ln w="63500">
            <a:solidFill>
              <a:srgbClr val="FF0000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395536" y="1628800"/>
            <a:ext cx="8568952" cy="0"/>
          </a:xfrm>
          <a:prstGeom prst="line">
            <a:avLst/>
          </a:prstGeom>
          <a:ln w="63500">
            <a:solidFill>
              <a:schemeClr val="accent3">
                <a:lumMod val="5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830888" y="6381328"/>
            <a:ext cx="2133600" cy="365125"/>
          </a:xfrm>
        </p:spPr>
        <p:txBody>
          <a:bodyPr/>
          <a:lstStyle/>
          <a:p>
            <a:fld id="{11B58EAF-273F-4FDC-9550-82DB2050FFAF}" type="slidenum">
              <a:rPr lang="hu-HU" smtClean="0"/>
              <a:t>21</a:t>
            </a:fld>
            <a:endParaRPr lang="hu-HU" dirty="0"/>
          </a:p>
        </p:txBody>
      </p:sp>
      <p:sp>
        <p:nvSpPr>
          <p:cNvPr id="12" name="Cím 1"/>
          <p:cNvSpPr txBox="1">
            <a:spLocks/>
          </p:cNvSpPr>
          <p:nvPr/>
        </p:nvSpPr>
        <p:spPr>
          <a:xfrm>
            <a:off x="286047" y="519261"/>
            <a:ext cx="6806233" cy="8935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hu-HU" sz="2400" b="1" dirty="0">
              <a:latin typeface="+mn-lt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95536" y="1654723"/>
            <a:ext cx="856895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Nemzetközi vonatkozások, példák</a:t>
            </a:r>
          </a:p>
          <a:p>
            <a:pPr algn="ctr"/>
            <a:endParaRPr lang="hu-HU" alt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u-HU" alt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Norvégia</a:t>
            </a:r>
          </a:p>
          <a:p>
            <a:pPr algn="ctr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Ciprus</a:t>
            </a:r>
          </a:p>
          <a:p>
            <a:pPr algn="ctr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Svédország</a:t>
            </a:r>
          </a:p>
          <a:p>
            <a:pPr algn="ctr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Németország</a:t>
            </a:r>
          </a:p>
        </p:txBody>
      </p:sp>
    </p:spTree>
    <p:extLst>
      <p:ext uri="{BB962C8B-B14F-4D97-AF65-F5344CB8AC3E}">
        <p14:creationId xmlns:p14="http://schemas.microsoft.com/office/powerpoint/2010/main" val="22160905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6632"/>
            <a:ext cx="1872208" cy="1198214"/>
          </a:xfrm>
        </p:spPr>
      </p:pic>
      <p:cxnSp>
        <p:nvCxnSpPr>
          <p:cNvPr id="6" name="Egyenes összekötő 5"/>
          <p:cNvCxnSpPr/>
          <p:nvPr/>
        </p:nvCxnSpPr>
        <p:spPr>
          <a:xfrm>
            <a:off x="395536" y="1484784"/>
            <a:ext cx="8568952" cy="0"/>
          </a:xfrm>
          <a:prstGeom prst="line">
            <a:avLst/>
          </a:prstGeom>
          <a:ln w="63500">
            <a:solidFill>
              <a:srgbClr val="FF0000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395536" y="1628800"/>
            <a:ext cx="8568952" cy="0"/>
          </a:xfrm>
          <a:prstGeom prst="line">
            <a:avLst/>
          </a:prstGeom>
          <a:ln w="63500">
            <a:solidFill>
              <a:schemeClr val="accent3">
                <a:lumMod val="5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830888" y="6381328"/>
            <a:ext cx="2133600" cy="365125"/>
          </a:xfrm>
        </p:spPr>
        <p:txBody>
          <a:bodyPr/>
          <a:lstStyle/>
          <a:p>
            <a:fld id="{11B58EAF-273F-4FDC-9550-82DB2050FFAF}" type="slidenum">
              <a:rPr lang="hu-HU" smtClean="0"/>
              <a:t>22</a:t>
            </a:fld>
            <a:endParaRPr lang="hu-HU" dirty="0"/>
          </a:p>
        </p:txBody>
      </p:sp>
      <p:sp>
        <p:nvSpPr>
          <p:cNvPr id="12" name="Cím 1"/>
          <p:cNvSpPr txBox="1">
            <a:spLocks/>
          </p:cNvSpPr>
          <p:nvPr/>
        </p:nvSpPr>
        <p:spPr>
          <a:xfrm>
            <a:off x="286047" y="519261"/>
            <a:ext cx="6806233" cy="8935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Nemzetközi vonatkozások, példák – Feltett kérdések</a:t>
            </a:r>
          </a:p>
        </p:txBody>
      </p:sp>
      <p:sp>
        <p:nvSpPr>
          <p:cNvPr id="5" name="Téglalap 4"/>
          <p:cNvSpPr/>
          <p:nvPr/>
        </p:nvSpPr>
        <p:spPr>
          <a:xfrm>
            <a:off x="395536" y="1654723"/>
            <a:ext cx="85689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alt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„A magyar pedagógiai szakszolgálati feladatok bemutatása”</a:t>
            </a: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fenti feladatok közül melyek léteznek az Ön országában?</a:t>
            </a:r>
          </a:p>
          <a:p>
            <a:pPr marL="342900" indent="-342900" algn="just">
              <a:buFontTx/>
              <a:buChar char="-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Ezek a feladatok a közneveléshez tartoznak, vagy más ágazathoz (pl. egészségügy, szociális vagy egyéb ágazat)?</a:t>
            </a:r>
          </a:p>
          <a:p>
            <a:pPr marL="342900" indent="-342900" algn="just">
              <a:buFontTx/>
              <a:buChar char="-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ezek a feladatok a közneveléshez tartoznak, akkor ezeket a feladatokat önálló intézmények vagy az óvodák, iskolák látják el?</a:t>
            </a:r>
          </a:p>
          <a:p>
            <a:pPr marL="342900" indent="-342900" algn="just">
              <a:buFontTx/>
              <a:buChar char="-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ezek a feladatok nem tartoznak a közneveléshez (vagy nem csak oda tartoznak), akkor független intézmények látják el?</a:t>
            </a:r>
          </a:p>
          <a:p>
            <a:pPr marL="342900" indent="-342900" algn="just">
              <a:buFontTx/>
              <a:buChar char="-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Milyen szakemberek látják el ezeket a feladatokat? (pl. gyógypedagógus, orvos, pszichológus stb.)</a:t>
            </a:r>
          </a:p>
          <a:p>
            <a:pPr marL="342900" indent="-342900" algn="just">
              <a:buFontTx/>
              <a:buChar char="-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Vannak-e központi/egységes/standardizált szakmai protokollok ezekre a feladatokra?</a:t>
            </a:r>
          </a:p>
          <a:p>
            <a:pPr marL="342900" indent="-342900" algn="just">
              <a:buFontTx/>
              <a:buChar char="-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ezek a pedagógiai szakszolgálatokhoz hasonló tevékenységet folytató intézmények függetlenek, akkor állami fenntartásúak vagy magán fenntartásban is lehetnek?</a:t>
            </a:r>
          </a:p>
        </p:txBody>
      </p:sp>
    </p:spTree>
    <p:extLst>
      <p:ext uri="{BB962C8B-B14F-4D97-AF65-F5344CB8AC3E}">
        <p14:creationId xmlns:p14="http://schemas.microsoft.com/office/powerpoint/2010/main" val="37609129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6632"/>
            <a:ext cx="1872208" cy="1198214"/>
          </a:xfrm>
        </p:spPr>
      </p:pic>
      <p:cxnSp>
        <p:nvCxnSpPr>
          <p:cNvPr id="6" name="Egyenes összekötő 5"/>
          <p:cNvCxnSpPr/>
          <p:nvPr/>
        </p:nvCxnSpPr>
        <p:spPr>
          <a:xfrm>
            <a:off x="395536" y="1484784"/>
            <a:ext cx="8568952" cy="0"/>
          </a:xfrm>
          <a:prstGeom prst="line">
            <a:avLst/>
          </a:prstGeom>
          <a:ln w="63500">
            <a:solidFill>
              <a:srgbClr val="FF0000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395536" y="1516796"/>
            <a:ext cx="8568952" cy="0"/>
          </a:xfrm>
          <a:prstGeom prst="line">
            <a:avLst/>
          </a:prstGeom>
          <a:ln w="63500">
            <a:solidFill>
              <a:schemeClr val="accent3">
                <a:lumMod val="5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830888" y="6381328"/>
            <a:ext cx="2133600" cy="365125"/>
          </a:xfrm>
        </p:spPr>
        <p:txBody>
          <a:bodyPr/>
          <a:lstStyle/>
          <a:p>
            <a:fld id="{11B58EAF-273F-4FDC-9550-82DB2050FFAF}" type="slidenum">
              <a:rPr lang="hu-HU" smtClean="0"/>
              <a:t>23</a:t>
            </a:fld>
            <a:endParaRPr lang="hu-HU" dirty="0"/>
          </a:p>
        </p:txBody>
      </p:sp>
      <p:sp>
        <p:nvSpPr>
          <p:cNvPr id="12" name="Cím 1"/>
          <p:cNvSpPr txBox="1">
            <a:spLocks/>
          </p:cNvSpPr>
          <p:nvPr/>
        </p:nvSpPr>
        <p:spPr>
          <a:xfrm>
            <a:off x="286047" y="519261"/>
            <a:ext cx="6806233" cy="8935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Nemzetközi vonatkozások, példák - </a:t>
            </a:r>
            <a:r>
              <a:rPr lang="hu-HU" alt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Norvégia</a:t>
            </a:r>
          </a:p>
        </p:txBody>
      </p:sp>
      <p:sp>
        <p:nvSpPr>
          <p:cNvPr id="5" name="Téglalap 4"/>
          <p:cNvSpPr/>
          <p:nvPr/>
        </p:nvSpPr>
        <p:spPr>
          <a:xfrm>
            <a:off x="395536" y="1654723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Pedagógiai, pszichológiai tanácsadó szolgálatok (PPS) – önkormányzati fenntartás – számos feladat, pl. korai fejlesztés</a:t>
            </a: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Gyógypedagógiai tanácsadók az önkormányzatoknál óvodások számára</a:t>
            </a: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Diagnosztika az egészségügynél vagy PPS</a:t>
            </a: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Logopédiai szolgáltatások az önkormányzatoknál vagy az egészségügynél</a:t>
            </a: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Állami oktatási támogatási rendszer, amely az önkormányzatokat/megyei hatóságokat gyógypedagógiai szolgáltatásokkal, jelnyelvi képzéssel, tananyagfejlesztéssel tudja segíteni, valamint:</a:t>
            </a: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Egyéni szolgáltatások gyerekeknek, fiataloknak és felnőtteknek</a:t>
            </a:r>
          </a:p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Szolgáltatások számi nyelvű gyerekeknek, fiataloknak és felnőtteknek</a:t>
            </a:r>
          </a:p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Rendszerszintű szolgáltatások gyerekeknek, tanulóknak, felsőoktatásnak és szervezeteknek</a:t>
            </a: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9147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6632"/>
            <a:ext cx="1872208" cy="1198214"/>
          </a:xfrm>
        </p:spPr>
      </p:pic>
      <p:cxnSp>
        <p:nvCxnSpPr>
          <p:cNvPr id="6" name="Egyenes összekötő 5"/>
          <p:cNvCxnSpPr/>
          <p:nvPr/>
        </p:nvCxnSpPr>
        <p:spPr>
          <a:xfrm>
            <a:off x="395536" y="1484784"/>
            <a:ext cx="8568952" cy="0"/>
          </a:xfrm>
          <a:prstGeom prst="line">
            <a:avLst/>
          </a:prstGeom>
          <a:ln w="63500">
            <a:solidFill>
              <a:srgbClr val="FF0000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395536" y="1628800"/>
            <a:ext cx="8568952" cy="0"/>
          </a:xfrm>
          <a:prstGeom prst="line">
            <a:avLst/>
          </a:prstGeom>
          <a:ln w="63500">
            <a:solidFill>
              <a:schemeClr val="accent3">
                <a:lumMod val="5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830888" y="6381328"/>
            <a:ext cx="2133600" cy="365125"/>
          </a:xfrm>
        </p:spPr>
        <p:txBody>
          <a:bodyPr/>
          <a:lstStyle/>
          <a:p>
            <a:fld id="{11B58EAF-273F-4FDC-9550-82DB2050FFAF}" type="slidenum">
              <a:rPr lang="hu-HU" smtClean="0"/>
              <a:t>24</a:t>
            </a:fld>
            <a:endParaRPr lang="hu-HU" dirty="0"/>
          </a:p>
        </p:txBody>
      </p:sp>
      <p:sp>
        <p:nvSpPr>
          <p:cNvPr id="12" name="Cím 1"/>
          <p:cNvSpPr txBox="1">
            <a:spLocks/>
          </p:cNvSpPr>
          <p:nvPr/>
        </p:nvSpPr>
        <p:spPr>
          <a:xfrm>
            <a:off x="286047" y="519261"/>
            <a:ext cx="6806233" cy="8935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Nemzetközi vonatkozások, példák - </a:t>
            </a:r>
            <a:r>
              <a:rPr lang="hu-HU" alt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Norvégia</a:t>
            </a:r>
          </a:p>
        </p:txBody>
      </p:sp>
      <p:sp>
        <p:nvSpPr>
          <p:cNvPr id="5" name="Téglalap 4"/>
          <p:cNvSpPr/>
          <p:nvPr/>
        </p:nvSpPr>
        <p:spPr>
          <a:xfrm>
            <a:off x="395536" y="1654723"/>
            <a:ext cx="856895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Törvényi előírás, hogy minden megyei önkormányzatnak rendelkeznie kell pályaválasztási tanácsadással, amely ingyenes és minden lakos számára nyitva áll. Minden megyében van karrierközpont.</a:t>
            </a: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Testnevelés tantárgyból egyéni elbírálás, értékelés alóli felmentés lehetősége.</a:t>
            </a: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Óvoda-, iskolapszichológia: az egyes önkormányzatok döntik el, törvény nem írja elő.</a:t>
            </a: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szolgáltatások egy része az oktatásban, más része az egészségügyben szabályozott.</a:t>
            </a: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PPS független, szakértői értékelésben nem utasítható a következtetésre/ajánlásra.</a:t>
            </a: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PPS-ben a dolgozók többsége MA gyógypedagógus végzettséggel rendelkezik, és körülbelül 10%-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rendelkezik pszichológiai végzettséggel.</a:t>
            </a:r>
          </a:p>
        </p:txBody>
      </p:sp>
    </p:spTree>
    <p:extLst>
      <p:ext uri="{BB962C8B-B14F-4D97-AF65-F5344CB8AC3E}">
        <p14:creationId xmlns:p14="http://schemas.microsoft.com/office/powerpoint/2010/main" val="30498262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6632"/>
            <a:ext cx="1872208" cy="1198214"/>
          </a:xfrm>
        </p:spPr>
      </p:pic>
      <p:cxnSp>
        <p:nvCxnSpPr>
          <p:cNvPr id="6" name="Egyenes összekötő 5"/>
          <p:cNvCxnSpPr/>
          <p:nvPr/>
        </p:nvCxnSpPr>
        <p:spPr>
          <a:xfrm>
            <a:off x="395536" y="1484784"/>
            <a:ext cx="8568952" cy="0"/>
          </a:xfrm>
          <a:prstGeom prst="line">
            <a:avLst/>
          </a:prstGeom>
          <a:ln w="63500">
            <a:solidFill>
              <a:srgbClr val="FF0000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395536" y="1628800"/>
            <a:ext cx="8568952" cy="0"/>
          </a:xfrm>
          <a:prstGeom prst="line">
            <a:avLst/>
          </a:prstGeom>
          <a:ln w="63500">
            <a:solidFill>
              <a:schemeClr val="accent3">
                <a:lumMod val="5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830888" y="6381328"/>
            <a:ext cx="2133600" cy="365125"/>
          </a:xfrm>
        </p:spPr>
        <p:txBody>
          <a:bodyPr/>
          <a:lstStyle/>
          <a:p>
            <a:fld id="{11B58EAF-273F-4FDC-9550-82DB2050FFAF}" type="slidenum">
              <a:rPr lang="hu-HU" smtClean="0"/>
              <a:t>25</a:t>
            </a:fld>
            <a:endParaRPr lang="hu-HU" dirty="0"/>
          </a:p>
        </p:txBody>
      </p:sp>
      <p:sp>
        <p:nvSpPr>
          <p:cNvPr id="12" name="Cím 1"/>
          <p:cNvSpPr txBox="1">
            <a:spLocks/>
          </p:cNvSpPr>
          <p:nvPr/>
        </p:nvSpPr>
        <p:spPr>
          <a:xfrm>
            <a:off x="286047" y="519261"/>
            <a:ext cx="6806233" cy="8935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Nemzetközi vonatkozások, példák - </a:t>
            </a:r>
            <a:r>
              <a:rPr lang="hu-HU" alt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Ciprus</a:t>
            </a:r>
          </a:p>
        </p:txBody>
      </p:sp>
      <p:sp>
        <p:nvSpPr>
          <p:cNvPr id="5" name="Téglalap 4"/>
          <p:cNvSpPr/>
          <p:nvPr/>
        </p:nvSpPr>
        <p:spPr>
          <a:xfrm>
            <a:off x="395536" y="1654723"/>
            <a:ext cx="856895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Minden tankerületben Kerületi Bizottság, amely megvizsgálja a beutalt gyermekek eseteit, és javaslatokat tesz az elhelyezéssel, fejlesztéssel, speciális segítséggel, asszisztenciával és az oktatással kapcsolatban. </a:t>
            </a: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értékelést egy multidiszciplináris team végzi: pedagógiai szakpszichológus, gyógypedagógus, orvos, logopédus és bármely más javasolt szakember. </a:t>
            </a: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óvodákban, általános iskolákban és speciális iskolákban gyógypedagógusok és logopédusok. Ezenkívül „gondozói” asszisztensek alkalmazása, hogy segítsenek a gyermekek tisztálkodásában, etetésében stb. </a:t>
            </a: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középfokú oktatásban a speciális igényű gyermekeket „reguláris” tanárok + „gondozói” asszisztensek. </a:t>
            </a: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SNI koordinátorok és iskolapszichológusok minden iskolában.</a:t>
            </a:r>
          </a:p>
        </p:txBody>
      </p:sp>
    </p:spTree>
    <p:extLst>
      <p:ext uri="{BB962C8B-B14F-4D97-AF65-F5344CB8AC3E}">
        <p14:creationId xmlns:p14="http://schemas.microsoft.com/office/powerpoint/2010/main" val="27863451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6632"/>
            <a:ext cx="1872208" cy="1198214"/>
          </a:xfrm>
        </p:spPr>
      </p:pic>
      <p:cxnSp>
        <p:nvCxnSpPr>
          <p:cNvPr id="6" name="Egyenes összekötő 5"/>
          <p:cNvCxnSpPr/>
          <p:nvPr/>
        </p:nvCxnSpPr>
        <p:spPr>
          <a:xfrm>
            <a:off x="395536" y="1484784"/>
            <a:ext cx="8568952" cy="0"/>
          </a:xfrm>
          <a:prstGeom prst="line">
            <a:avLst/>
          </a:prstGeom>
          <a:ln w="63500">
            <a:solidFill>
              <a:srgbClr val="FF0000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395536" y="1628800"/>
            <a:ext cx="8568952" cy="0"/>
          </a:xfrm>
          <a:prstGeom prst="line">
            <a:avLst/>
          </a:prstGeom>
          <a:ln w="63500">
            <a:solidFill>
              <a:schemeClr val="accent3">
                <a:lumMod val="5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830888" y="6381328"/>
            <a:ext cx="2133600" cy="365125"/>
          </a:xfrm>
        </p:spPr>
        <p:txBody>
          <a:bodyPr/>
          <a:lstStyle/>
          <a:p>
            <a:fld id="{11B58EAF-273F-4FDC-9550-82DB2050FFAF}" type="slidenum">
              <a:rPr lang="hu-HU" smtClean="0"/>
              <a:t>26</a:t>
            </a:fld>
            <a:endParaRPr lang="hu-HU" dirty="0"/>
          </a:p>
        </p:txBody>
      </p:sp>
      <p:sp>
        <p:nvSpPr>
          <p:cNvPr id="12" name="Cím 1"/>
          <p:cNvSpPr txBox="1">
            <a:spLocks/>
          </p:cNvSpPr>
          <p:nvPr/>
        </p:nvSpPr>
        <p:spPr>
          <a:xfrm>
            <a:off x="286047" y="519261"/>
            <a:ext cx="6806233" cy="8935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Nemzetközi vonatkozások, példák - </a:t>
            </a:r>
            <a:r>
              <a:rPr lang="hu-HU" alt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Ciprus</a:t>
            </a:r>
          </a:p>
        </p:txBody>
      </p:sp>
      <p:sp>
        <p:nvSpPr>
          <p:cNvPr id="5" name="Téglalap 4"/>
          <p:cNvSpPr/>
          <p:nvPr/>
        </p:nvSpPr>
        <p:spPr>
          <a:xfrm>
            <a:off x="395536" y="1654723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Pályaválasztási Tanácsadó és Oktatási Szolgálat is az Oktatási, Sport- és Ifjúsági Minisztérium Általános Oktatási Főosztályának hatáskörében működik. Tanácsadó és Pályaválasztási Tanácsadó tanárok vannak minden általános középfokú oktatási intézményben, valamint középfokú műszaki és szakképzési iskolában, illetve központi pályaorientációs tanárok a minisztériumban.</a:t>
            </a: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Köznevelési kompetenciák (kivéve mentális problémák – egészségügy).</a:t>
            </a: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szakértői vizsgálatokat egy multidiszciplináris team végzi, a felülvizsgálatokat azonban többnyire az iskolák gyógypedagógusai és logopédusai.</a:t>
            </a: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Állami fenntartás.</a:t>
            </a:r>
          </a:p>
        </p:txBody>
      </p:sp>
    </p:spTree>
    <p:extLst>
      <p:ext uri="{BB962C8B-B14F-4D97-AF65-F5344CB8AC3E}">
        <p14:creationId xmlns:p14="http://schemas.microsoft.com/office/powerpoint/2010/main" val="3109175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6632"/>
            <a:ext cx="1872208" cy="1198214"/>
          </a:xfrm>
        </p:spPr>
      </p:pic>
      <p:cxnSp>
        <p:nvCxnSpPr>
          <p:cNvPr id="6" name="Egyenes összekötő 5"/>
          <p:cNvCxnSpPr/>
          <p:nvPr/>
        </p:nvCxnSpPr>
        <p:spPr>
          <a:xfrm>
            <a:off x="395536" y="1484784"/>
            <a:ext cx="8568952" cy="0"/>
          </a:xfrm>
          <a:prstGeom prst="line">
            <a:avLst/>
          </a:prstGeom>
          <a:ln w="63500">
            <a:solidFill>
              <a:srgbClr val="FF0000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395536" y="1628800"/>
            <a:ext cx="8568952" cy="0"/>
          </a:xfrm>
          <a:prstGeom prst="line">
            <a:avLst/>
          </a:prstGeom>
          <a:ln w="63500">
            <a:solidFill>
              <a:schemeClr val="accent3">
                <a:lumMod val="5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830888" y="6381328"/>
            <a:ext cx="2133600" cy="365125"/>
          </a:xfrm>
        </p:spPr>
        <p:txBody>
          <a:bodyPr/>
          <a:lstStyle/>
          <a:p>
            <a:fld id="{11B58EAF-273F-4FDC-9550-82DB2050FFAF}" type="slidenum">
              <a:rPr lang="hu-HU" smtClean="0"/>
              <a:t>27</a:t>
            </a:fld>
            <a:endParaRPr lang="hu-HU" dirty="0"/>
          </a:p>
        </p:txBody>
      </p:sp>
      <p:sp>
        <p:nvSpPr>
          <p:cNvPr id="12" name="Cím 1"/>
          <p:cNvSpPr txBox="1">
            <a:spLocks/>
          </p:cNvSpPr>
          <p:nvPr/>
        </p:nvSpPr>
        <p:spPr>
          <a:xfrm>
            <a:off x="286047" y="519261"/>
            <a:ext cx="6806233" cy="8935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Nemzetközi vonatkozások, példák - </a:t>
            </a:r>
            <a:r>
              <a:rPr lang="hu-HU" alt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Svédország</a:t>
            </a:r>
          </a:p>
        </p:txBody>
      </p:sp>
      <p:sp>
        <p:nvSpPr>
          <p:cNvPr id="5" name="Téglalap 4"/>
          <p:cNvSpPr/>
          <p:nvPr/>
        </p:nvSpPr>
        <p:spPr>
          <a:xfrm>
            <a:off x="395536" y="1654723"/>
            <a:ext cx="856895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alábbi feladatok a köznevelési szektor alá tartoznak, az úgynevezett tanulói egészségügyi és jóléti csoportokhoz, amelyek lehetnek az önkormányzathoz csatolva vagy az iskolákban is: </a:t>
            </a: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óvoda, iskolapszichológiai szolgálat,</a:t>
            </a:r>
          </a:p>
          <a:p>
            <a:pPr marL="342900" indent="-342900" algn="just">
              <a:buFontTx/>
              <a:buChar char="-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kiemelten tehetséges gyermekek és tanulók ellátása,</a:t>
            </a:r>
          </a:p>
          <a:p>
            <a:pPr marL="342900" indent="-342900" algn="just">
              <a:buFontTx/>
              <a:buChar char="-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logopédiai ellátás, </a:t>
            </a:r>
          </a:p>
          <a:p>
            <a:pPr marL="342900" indent="-342900" algn="just">
              <a:buFontTx/>
              <a:buChar char="-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nevelési tanácsadás,</a:t>
            </a:r>
          </a:p>
          <a:p>
            <a:pPr marL="342900" indent="-342900" algn="just">
              <a:buFontTx/>
              <a:buChar char="-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gyógypedagógiai tanácsadás, korai fejlesztés,</a:t>
            </a:r>
          </a:p>
          <a:p>
            <a:pPr marL="342900" indent="-342900" algn="just">
              <a:buFontTx/>
              <a:buChar char="-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szakértői bizottsági tevékenység.</a:t>
            </a: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Bizonyos feladatok a szociális és egészségügyi szektorba is tartozik, mint például egyes </a:t>
            </a:r>
            <a:r>
              <a:rPr lang="hu-HU" alt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diagosztikák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fogyatékos tanulók egészségügyi rehabilitációs szolgáltatásai, szociális szféra szülői támogatása, támogatás és tanácsadás a szülőknek, képzés szülőknek.</a:t>
            </a:r>
          </a:p>
        </p:txBody>
      </p:sp>
    </p:spTree>
    <p:extLst>
      <p:ext uri="{BB962C8B-B14F-4D97-AF65-F5344CB8AC3E}">
        <p14:creationId xmlns:p14="http://schemas.microsoft.com/office/powerpoint/2010/main" val="37931039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6632"/>
            <a:ext cx="1872208" cy="1198214"/>
          </a:xfrm>
        </p:spPr>
      </p:pic>
      <p:cxnSp>
        <p:nvCxnSpPr>
          <p:cNvPr id="6" name="Egyenes összekötő 5"/>
          <p:cNvCxnSpPr/>
          <p:nvPr/>
        </p:nvCxnSpPr>
        <p:spPr>
          <a:xfrm>
            <a:off x="395536" y="1484784"/>
            <a:ext cx="8568952" cy="0"/>
          </a:xfrm>
          <a:prstGeom prst="line">
            <a:avLst/>
          </a:prstGeom>
          <a:ln w="63500">
            <a:solidFill>
              <a:srgbClr val="FF0000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395536" y="1628800"/>
            <a:ext cx="8568952" cy="0"/>
          </a:xfrm>
          <a:prstGeom prst="line">
            <a:avLst/>
          </a:prstGeom>
          <a:ln w="63500">
            <a:solidFill>
              <a:schemeClr val="accent3">
                <a:lumMod val="5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830888" y="6381328"/>
            <a:ext cx="2133600" cy="365125"/>
          </a:xfrm>
        </p:spPr>
        <p:txBody>
          <a:bodyPr/>
          <a:lstStyle/>
          <a:p>
            <a:fld id="{11B58EAF-273F-4FDC-9550-82DB2050FFAF}" type="slidenum">
              <a:rPr lang="hu-HU" smtClean="0"/>
              <a:t>28</a:t>
            </a:fld>
            <a:endParaRPr lang="hu-HU" dirty="0"/>
          </a:p>
        </p:txBody>
      </p:sp>
      <p:sp>
        <p:nvSpPr>
          <p:cNvPr id="12" name="Cím 1"/>
          <p:cNvSpPr txBox="1">
            <a:spLocks/>
          </p:cNvSpPr>
          <p:nvPr/>
        </p:nvSpPr>
        <p:spPr>
          <a:xfrm>
            <a:off x="286047" y="519261"/>
            <a:ext cx="6806233" cy="8935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Nemzetközi vonatkozások, példák - </a:t>
            </a:r>
            <a:r>
              <a:rPr lang="hu-HU" alt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Svédország</a:t>
            </a:r>
          </a:p>
        </p:txBody>
      </p:sp>
      <p:sp>
        <p:nvSpPr>
          <p:cNvPr id="5" name="Téglalap 4"/>
          <p:cNvSpPr/>
          <p:nvPr/>
        </p:nvSpPr>
        <p:spPr>
          <a:xfrm>
            <a:off x="395536" y="1654723"/>
            <a:ext cx="85689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oktatási törvény értelmében minden iskolának kötelező a tanulók egészségével és jólétével foglalkozó csoportot működtetni, amely gyógypedagógusokból, pszichológusokból, ápolónőkből, iskolaorvosokból és szociális tanácsadókból áll. Az óvodában nincs ilyen szabályozás, de gyakran valamilyen gyógypedagógus segíti az egységeket. </a:t>
            </a: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Nincs konkrét központi protokoll.</a:t>
            </a: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Különböző ügynökségek szakmai szolgáltatói feladatokkal.</a:t>
            </a:r>
          </a:p>
        </p:txBody>
      </p:sp>
    </p:spTree>
    <p:extLst>
      <p:ext uri="{BB962C8B-B14F-4D97-AF65-F5344CB8AC3E}">
        <p14:creationId xmlns:p14="http://schemas.microsoft.com/office/powerpoint/2010/main" val="6784770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6632"/>
            <a:ext cx="1872208" cy="1198214"/>
          </a:xfrm>
        </p:spPr>
      </p:pic>
      <p:cxnSp>
        <p:nvCxnSpPr>
          <p:cNvPr id="6" name="Egyenes összekötő 5"/>
          <p:cNvCxnSpPr/>
          <p:nvPr/>
        </p:nvCxnSpPr>
        <p:spPr>
          <a:xfrm>
            <a:off x="395536" y="1484784"/>
            <a:ext cx="8568952" cy="0"/>
          </a:xfrm>
          <a:prstGeom prst="line">
            <a:avLst/>
          </a:prstGeom>
          <a:ln w="63500">
            <a:solidFill>
              <a:srgbClr val="FF0000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395536" y="1628800"/>
            <a:ext cx="8568952" cy="0"/>
          </a:xfrm>
          <a:prstGeom prst="line">
            <a:avLst/>
          </a:prstGeom>
          <a:ln w="63500">
            <a:solidFill>
              <a:schemeClr val="accent3">
                <a:lumMod val="5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830888" y="6381328"/>
            <a:ext cx="2133600" cy="365125"/>
          </a:xfrm>
        </p:spPr>
        <p:txBody>
          <a:bodyPr/>
          <a:lstStyle/>
          <a:p>
            <a:fld id="{11B58EAF-273F-4FDC-9550-82DB2050FFAF}" type="slidenum">
              <a:rPr lang="hu-HU" smtClean="0"/>
              <a:t>29</a:t>
            </a:fld>
            <a:endParaRPr lang="hu-HU" dirty="0"/>
          </a:p>
        </p:txBody>
      </p:sp>
      <p:sp>
        <p:nvSpPr>
          <p:cNvPr id="12" name="Cím 1"/>
          <p:cNvSpPr txBox="1">
            <a:spLocks/>
          </p:cNvSpPr>
          <p:nvPr/>
        </p:nvSpPr>
        <p:spPr>
          <a:xfrm>
            <a:off x="286047" y="519261"/>
            <a:ext cx="6806233" cy="8935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Nemzetközi vonatkozások, példák - </a:t>
            </a:r>
            <a:r>
              <a:rPr lang="hu-HU" alt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Németország</a:t>
            </a:r>
          </a:p>
        </p:txBody>
      </p:sp>
      <p:sp>
        <p:nvSpPr>
          <p:cNvPr id="5" name="Téglalap 4"/>
          <p:cNvSpPr/>
          <p:nvPr/>
        </p:nvSpPr>
        <p:spPr>
          <a:xfrm>
            <a:off x="395536" y="1654723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legtöbb szakszolgálati feladatot maguk a nevelési-oktatási intézmények látják el, együttműködve az úgynevezett regionális tanácsadó és támogató központokkal, gyógypedagógusokkal.</a:t>
            </a: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pszichológiai szolgáltatásokat a helyi oktatási hatóságok kínálják az iskoláknak, és pszichológusok végzik.</a:t>
            </a: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beszédterápia és számos egyéb terápia az egészségügyi ágazat alá tartozik. Ezeket a feladatokat terapeuták végzik.</a:t>
            </a: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Igen, minden szakmának/ágazatnak megvan a maga protokollja.</a:t>
            </a: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Állami fenntartás, kivéve a terapeutákat, akik magánfenntartásban lévő központokban dolgoznak, és orvosi beutaló alapján érhetők el a tanulók számára.</a:t>
            </a:r>
          </a:p>
        </p:txBody>
      </p:sp>
    </p:spTree>
    <p:extLst>
      <p:ext uri="{BB962C8B-B14F-4D97-AF65-F5344CB8AC3E}">
        <p14:creationId xmlns:p14="http://schemas.microsoft.com/office/powerpoint/2010/main" val="1749502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6632"/>
            <a:ext cx="1872208" cy="1198214"/>
          </a:xfrm>
        </p:spPr>
      </p:pic>
      <p:cxnSp>
        <p:nvCxnSpPr>
          <p:cNvPr id="6" name="Egyenes összekötő 5"/>
          <p:cNvCxnSpPr/>
          <p:nvPr/>
        </p:nvCxnSpPr>
        <p:spPr>
          <a:xfrm>
            <a:off x="395536" y="1484784"/>
            <a:ext cx="8568952" cy="0"/>
          </a:xfrm>
          <a:prstGeom prst="line">
            <a:avLst/>
          </a:prstGeom>
          <a:ln w="63500">
            <a:solidFill>
              <a:srgbClr val="FF0000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395536" y="1628800"/>
            <a:ext cx="8568952" cy="0"/>
          </a:xfrm>
          <a:prstGeom prst="line">
            <a:avLst/>
          </a:prstGeom>
          <a:ln w="63500">
            <a:solidFill>
              <a:schemeClr val="accent3">
                <a:lumMod val="5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830888" y="6381328"/>
            <a:ext cx="2133600" cy="365125"/>
          </a:xfrm>
        </p:spPr>
        <p:txBody>
          <a:bodyPr/>
          <a:lstStyle/>
          <a:p>
            <a:fld id="{11B58EAF-273F-4FDC-9550-82DB2050FFAF}" type="slidenum">
              <a:rPr lang="hu-HU" smtClean="0"/>
              <a:t>3</a:t>
            </a:fld>
            <a:endParaRPr lang="hu-HU" dirty="0"/>
          </a:p>
        </p:txBody>
      </p:sp>
      <p:sp>
        <p:nvSpPr>
          <p:cNvPr id="12" name="Cím 1"/>
          <p:cNvSpPr txBox="1">
            <a:spLocks/>
          </p:cNvSpPr>
          <p:nvPr/>
        </p:nvSpPr>
        <p:spPr>
          <a:xfrm>
            <a:off x="286047" y="519261"/>
            <a:ext cx="6806233" cy="8935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Intézmények</a:t>
            </a:r>
          </a:p>
        </p:txBody>
      </p:sp>
      <p:sp>
        <p:nvSpPr>
          <p:cNvPr id="5" name="Téglalap 4"/>
          <p:cNvSpPr/>
          <p:nvPr/>
        </p:nvSpPr>
        <p:spPr>
          <a:xfrm>
            <a:off x="395536" y="2757151"/>
            <a:ext cx="85689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hu-HU" alt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Több mint 4300 intézmény fogad sajátos nevelési igényű gyermeket, tanulót, ebből közel 4000 intézmény integrált/inkluzív ellátást végez.</a:t>
            </a:r>
          </a:p>
          <a:p>
            <a:pPr algn="just"/>
            <a:endParaRPr lang="hu-HU" alt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önálló (nem tagozati formájú) </a:t>
            </a:r>
            <a:r>
              <a:rPr lang="hu-HU" alt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különnevelő</a:t>
            </a:r>
            <a:r>
              <a:rPr lang="hu-HU" alt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intézmények többsége EGYMI (egységes gyógypedagógiai, konduktív pedagógiai módszertani intézmény). </a:t>
            </a:r>
          </a:p>
          <a:p>
            <a:pPr algn="just"/>
            <a:endParaRPr lang="hu-HU" alt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2874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6632"/>
            <a:ext cx="1872208" cy="1198214"/>
          </a:xfrm>
        </p:spPr>
      </p:pic>
      <p:cxnSp>
        <p:nvCxnSpPr>
          <p:cNvPr id="6" name="Egyenes összekötő 5"/>
          <p:cNvCxnSpPr/>
          <p:nvPr/>
        </p:nvCxnSpPr>
        <p:spPr>
          <a:xfrm>
            <a:off x="395536" y="6093296"/>
            <a:ext cx="8568952" cy="0"/>
          </a:xfrm>
          <a:prstGeom prst="line">
            <a:avLst/>
          </a:prstGeom>
          <a:ln w="63500">
            <a:solidFill>
              <a:srgbClr val="FF0000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395536" y="6237312"/>
            <a:ext cx="8568952" cy="0"/>
          </a:xfrm>
          <a:prstGeom prst="line">
            <a:avLst/>
          </a:prstGeom>
          <a:ln w="63500">
            <a:solidFill>
              <a:schemeClr val="accent3">
                <a:lumMod val="5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830888" y="6381328"/>
            <a:ext cx="2133600" cy="365125"/>
          </a:xfrm>
        </p:spPr>
        <p:txBody>
          <a:bodyPr/>
          <a:lstStyle/>
          <a:p>
            <a:fld id="{11B58EAF-273F-4FDC-9550-82DB2050FFAF}" type="slidenum">
              <a:rPr lang="hu-HU" smtClean="0"/>
              <a:t>30</a:t>
            </a:fld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360425" y="2204864"/>
            <a:ext cx="8509198" cy="4770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hu-HU"/>
            </a:defPPr>
            <a:lvl1pPr marL="0" algn="l" defTabSz="91352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6760" algn="l" defTabSz="91352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520" algn="l" defTabSz="91352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281" algn="l" defTabSz="91352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7041" algn="l" defTabSz="91352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3805" algn="l" defTabSz="91352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0568" algn="l" defTabSz="91352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7328" algn="l" defTabSz="91352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4091" algn="l" defTabSz="91352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Köszönöm megtisztelő figyelmüket!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860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6632"/>
            <a:ext cx="1872208" cy="1198214"/>
          </a:xfrm>
        </p:spPr>
      </p:pic>
      <p:cxnSp>
        <p:nvCxnSpPr>
          <p:cNvPr id="6" name="Egyenes összekötő 5"/>
          <p:cNvCxnSpPr/>
          <p:nvPr/>
        </p:nvCxnSpPr>
        <p:spPr>
          <a:xfrm>
            <a:off x="395536" y="1484784"/>
            <a:ext cx="8568952" cy="0"/>
          </a:xfrm>
          <a:prstGeom prst="line">
            <a:avLst/>
          </a:prstGeom>
          <a:ln w="63500">
            <a:solidFill>
              <a:srgbClr val="FF0000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395536" y="1628800"/>
            <a:ext cx="8568952" cy="0"/>
          </a:xfrm>
          <a:prstGeom prst="line">
            <a:avLst/>
          </a:prstGeom>
          <a:ln w="63500">
            <a:solidFill>
              <a:schemeClr val="accent3">
                <a:lumMod val="5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830888" y="6381328"/>
            <a:ext cx="2133600" cy="365125"/>
          </a:xfrm>
        </p:spPr>
        <p:txBody>
          <a:bodyPr/>
          <a:lstStyle/>
          <a:p>
            <a:fld id="{11B58EAF-273F-4FDC-9550-82DB2050FFAF}" type="slidenum">
              <a:rPr lang="hu-HU" smtClean="0"/>
              <a:t>4</a:t>
            </a:fld>
            <a:endParaRPr lang="hu-HU" dirty="0"/>
          </a:p>
        </p:txBody>
      </p:sp>
      <p:sp>
        <p:nvSpPr>
          <p:cNvPr id="12" name="Cím 1"/>
          <p:cNvSpPr txBox="1">
            <a:spLocks/>
          </p:cNvSpPr>
          <p:nvPr/>
        </p:nvSpPr>
        <p:spPr>
          <a:xfrm>
            <a:off x="286047" y="519261"/>
            <a:ext cx="6806233" cy="8935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Speciális szakemberek (</a:t>
            </a:r>
            <a:r>
              <a:rPr lang="hu-HU" alt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köznevelési intézményekben</a:t>
            </a:r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sz="2400" b="1" dirty="0">
              <a:latin typeface="+mn-lt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86047" y="5765194"/>
            <a:ext cx="85689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2000" dirty="0"/>
          </a:p>
        </p:txBody>
      </p:sp>
      <p:graphicFrame>
        <p:nvGraphicFramePr>
          <p:cNvPr id="2" name="Táblázat 1">
            <a:extLst>
              <a:ext uri="{FF2B5EF4-FFF2-40B4-BE49-F238E27FC236}">
                <a16:creationId xmlns:a16="http://schemas.microsoft.com/office/drawing/2014/main" id="{107ADF6B-2CAF-EF37-CCEB-B4B177D69A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025879"/>
              </p:ext>
            </p:extLst>
          </p:nvPr>
        </p:nvGraphicFramePr>
        <p:xfrm>
          <a:off x="416629" y="2061804"/>
          <a:ext cx="8568953" cy="145288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120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4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74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94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4295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Megnevezés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Konduktor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Logopédus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Gyógypedagógus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Összesen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93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2010/2011</a:t>
                      </a:r>
                      <a:endParaRPr lang="hu-H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munkakör szerinti létszám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1 743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3 577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5 695</a:t>
                      </a:r>
                      <a:endParaRPr lang="hu-H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áblázat 9">
            <a:extLst>
              <a:ext uri="{FF2B5EF4-FFF2-40B4-BE49-F238E27FC236}">
                <a16:creationId xmlns:a16="http://schemas.microsoft.com/office/drawing/2014/main" id="{217CDAA5-8A69-F4A0-D027-62A5DE4B9B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494470"/>
              </p:ext>
            </p:extLst>
          </p:nvPr>
        </p:nvGraphicFramePr>
        <p:xfrm>
          <a:off x="395535" y="4200996"/>
          <a:ext cx="8568953" cy="145288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120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4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54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94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4295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Megnevezés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Konduktor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Logopédus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Gyógypedagógus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Összesen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93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2024/2025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munkakör szerinti létszám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502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1 510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9 110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11 122</a:t>
                      </a:r>
                      <a:endParaRPr lang="hu-H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9186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6632"/>
            <a:ext cx="1872208" cy="1198214"/>
          </a:xfrm>
        </p:spPr>
      </p:pic>
      <p:cxnSp>
        <p:nvCxnSpPr>
          <p:cNvPr id="6" name="Egyenes összekötő 5"/>
          <p:cNvCxnSpPr/>
          <p:nvPr/>
        </p:nvCxnSpPr>
        <p:spPr>
          <a:xfrm>
            <a:off x="395536" y="1484784"/>
            <a:ext cx="8568952" cy="0"/>
          </a:xfrm>
          <a:prstGeom prst="line">
            <a:avLst/>
          </a:prstGeom>
          <a:ln w="63500">
            <a:solidFill>
              <a:srgbClr val="FF0000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395536" y="1628800"/>
            <a:ext cx="8568952" cy="0"/>
          </a:xfrm>
          <a:prstGeom prst="line">
            <a:avLst/>
          </a:prstGeom>
          <a:ln w="63500">
            <a:solidFill>
              <a:schemeClr val="accent3">
                <a:lumMod val="5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830888" y="6381328"/>
            <a:ext cx="2133600" cy="365125"/>
          </a:xfrm>
        </p:spPr>
        <p:txBody>
          <a:bodyPr/>
          <a:lstStyle/>
          <a:p>
            <a:fld id="{11B58EAF-273F-4FDC-9550-82DB2050FFAF}" type="slidenum">
              <a:rPr lang="hu-HU" smtClean="0"/>
              <a:t>5</a:t>
            </a:fld>
            <a:endParaRPr lang="hu-HU" dirty="0"/>
          </a:p>
        </p:txBody>
      </p:sp>
      <p:sp>
        <p:nvSpPr>
          <p:cNvPr id="12" name="Cím 1"/>
          <p:cNvSpPr txBox="1">
            <a:spLocks/>
          </p:cNvSpPr>
          <p:nvPr/>
        </p:nvSpPr>
        <p:spPr>
          <a:xfrm>
            <a:off x="286047" y="519261"/>
            <a:ext cx="6806233" cy="8935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Speciális szakemberek a köznevelési intézményekben, összehasonlítás 2017-2024</a:t>
            </a:r>
            <a:endParaRPr lang="hu-HU" sz="2400" b="1" dirty="0">
              <a:latin typeface="+mn-lt"/>
            </a:endParaRPr>
          </a:p>
        </p:txBody>
      </p:sp>
      <p:graphicFrame>
        <p:nvGraphicFramePr>
          <p:cNvPr id="2" name="Táblázat 1">
            <a:extLst>
              <a:ext uri="{FF2B5EF4-FFF2-40B4-BE49-F238E27FC236}">
                <a16:creationId xmlns:a16="http://schemas.microsoft.com/office/drawing/2014/main" id="{67ED9362-C1AE-EB98-B588-E65592B300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103369"/>
              </p:ext>
            </p:extLst>
          </p:nvPr>
        </p:nvGraphicFramePr>
        <p:xfrm>
          <a:off x="395535" y="1813484"/>
          <a:ext cx="8568953" cy="456784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">
                  <a:extLst>
                    <a:ext uri="{9D8B030D-6E8A-4147-A177-3AD203B41FA5}">
                      <a16:colId xmlns:a16="http://schemas.microsoft.com/office/drawing/2014/main" val="8170424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4518">
                <a:tc rowSpan="2">
                  <a:txBody>
                    <a:bodyPr/>
                    <a:lstStyle/>
                    <a:p>
                      <a:pPr marL="0" marR="0" indent="0" algn="ctr" defTabSz="96000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marL="0" marR="0" indent="0" algn="ctr" defTabSz="96000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Konduktor, logopédus, gyógypedagógus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hu-HU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864">
                <a:tc vMerge="1">
                  <a:txBody>
                    <a:bodyPr/>
                    <a:lstStyle/>
                    <a:p>
                      <a:pPr algn="l" fontAlgn="b"/>
                      <a:endParaRPr lang="hu-HU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217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Összesen</a:t>
                      </a:r>
                      <a:endParaRPr lang="hu-H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11 122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946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integrált SNI gyermekekkel, tanulókkal foglalkozók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2 166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514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gyógypedagógiai, konduktív pedagógiai intézményben foglalkoztattak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4 125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946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alapfokú művészetoktatásban foglalkoztattak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946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kollégiumban foglalkoztatottak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757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fejlesztő nevelés-oktatás feladatán foglakoztattak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757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pedagógiai szakszolgálatban foglalkoztatottak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3 167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69385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utazó gyógypedagógusi, utazó konduktori hálózat</a:t>
                      </a:r>
                      <a:endParaRPr lang="hu-H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1 233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878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6632"/>
            <a:ext cx="1872208" cy="1198214"/>
          </a:xfrm>
        </p:spPr>
      </p:pic>
      <p:cxnSp>
        <p:nvCxnSpPr>
          <p:cNvPr id="6" name="Egyenes összekötő 5"/>
          <p:cNvCxnSpPr/>
          <p:nvPr/>
        </p:nvCxnSpPr>
        <p:spPr>
          <a:xfrm>
            <a:off x="395536" y="1484784"/>
            <a:ext cx="8568952" cy="0"/>
          </a:xfrm>
          <a:prstGeom prst="line">
            <a:avLst/>
          </a:prstGeom>
          <a:ln w="63500">
            <a:solidFill>
              <a:srgbClr val="FF0000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395536" y="1628800"/>
            <a:ext cx="8568952" cy="0"/>
          </a:xfrm>
          <a:prstGeom prst="line">
            <a:avLst/>
          </a:prstGeom>
          <a:ln w="63500">
            <a:solidFill>
              <a:schemeClr val="accent3">
                <a:lumMod val="5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830888" y="6381328"/>
            <a:ext cx="2133600" cy="365125"/>
          </a:xfrm>
        </p:spPr>
        <p:txBody>
          <a:bodyPr/>
          <a:lstStyle/>
          <a:p>
            <a:fld id="{11B58EAF-273F-4FDC-9550-82DB2050FFAF}" type="slidenum">
              <a:rPr lang="hu-HU" smtClean="0"/>
              <a:t>6</a:t>
            </a:fld>
            <a:endParaRPr lang="hu-HU" dirty="0"/>
          </a:p>
        </p:txBody>
      </p:sp>
      <p:sp>
        <p:nvSpPr>
          <p:cNvPr id="12" name="Cím 1"/>
          <p:cNvSpPr txBox="1">
            <a:spLocks/>
          </p:cNvSpPr>
          <p:nvPr/>
        </p:nvSpPr>
        <p:spPr>
          <a:xfrm>
            <a:off x="286047" y="519261"/>
            <a:ext cx="6806233" cy="8935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Pszichológusok száma a köznevelésben</a:t>
            </a:r>
            <a:endParaRPr lang="hu-HU" sz="2400" b="1" dirty="0">
              <a:latin typeface="+mn-lt"/>
            </a:endParaRPr>
          </a:p>
        </p:txBody>
      </p:sp>
      <p:graphicFrame>
        <p:nvGraphicFramePr>
          <p:cNvPr id="2" name="Táblázat 1">
            <a:extLst>
              <a:ext uri="{FF2B5EF4-FFF2-40B4-BE49-F238E27FC236}">
                <a16:creationId xmlns:a16="http://schemas.microsoft.com/office/drawing/2014/main" id="{AC74414A-2A84-E2F7-FA9F-5060DD4430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733892"/>
              </p:ext>
            </p:extLst>
          </p:nvPr>
        </p:nvGraphicFramePr>
        <p:xfrm>
          <a:off x="395536" y="4338206"/>
          <a:ext cx="8568952" cy="103501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1738">
                <a:tc gridSpan="2">
                  <a:txBody>
                    <a:bodyPr/>
                    <a:lstStyle/>
                    <a:p>
                      <a:pPr marL="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hu-H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25">
                <a:tc>
                  <a:txBody>
                    <a:bodyPr/>
                    <a:lstStyle/>
                    <a:p>
                      <a:pPr marL="0" marR="0" indent="0" algn="ctr" defTabSz="96000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Pedagógiai asszisztens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6000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Gyógypedagógiai asszisztens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12 505 fő</a:t>
                      </a:r>
                      <a:endParaRPr lang="hu-H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4 474</a:t>
                      </a:r>
                      <a:endParaRPr lang="hu-H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áblázat 6">
            <a:extLst>
              <a:ext uri="{FF2B5EF4-FFF2-40B4-BE49-F238E27FC236}">
                <a16:creationId xmlns:a16="http://schemas.microsoft.com/office/drawing/2014/main" id="{1798971E-C203-0B58-799F-FB4B03D30C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882380"/>
              </p:ext>
            </p:extLst>
          </p:nvPr>
        </p:nvGraphicFramePr>
        <p:xfrm>
          <a:off x="395536" y="2177424"/>
          <a:ext cx="8568952" cy="103501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1738">
                <a:tc gridSpan="2">
                  <a:txBody>
                    <a:bodyPr/>
                    <a:lstStyle/>
                    <a:p>
                      <a:pPr marL="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Pszichológusok létszáma</a:t>
                      </a:r>
                      <a:endParaRPr lang="hu-H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25">
                <a:tc>
                  <a:txBody>
                    <a:bodyPr/>
                    <a:lstStyle/>
                    <a:p>
                      <a:pPr marL="0" marR="0" indent="0" algn="ctr" defTabSz="96000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2010-ben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6000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2024-ben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998 fő</a:t>
                      </a:r>
                      <a:endParaRPr lang="hu-H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2 190</a:t>
                      </a:r>
                      <a:endParaRPr lang="hu-H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7530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6632"/>
            <a:ext cx="1872208" cy="1198214"/>
          </a:xfrm>
        </p:spPr>
      </p:pic>
      <p:cxnSp>
        <p:nvCxnSpPr>
          <p:cNvPr id="6" name="Egyenes összekötő 5"/>
          <p:cNvCxnSpPr/>
          <p:nvPr/>
        </p:nvCxnSpPr>
        <p:spPr>
          <a:xfrm>
            <a:off x="395536" y="1484784"/>
            <a:ext cx="8568952" cy="0"/>
          </a:xfrm>
          <a:prstGeom prst="line">
            <a:avLst/>
          </a:prstGeom>
          <a:ln w="63500">
            <a:solidFill>
              <a:srgbClr val="FF0000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395536" y="1628800"/>
            <a:ext cx="8568952" cy="0"/>
          </a:xfrm>
          <a:prstGeom prst="line">
            <a:avLst/>
          </a:prstGeom>
          <a:ln w="63500">
            <a:solidFill>
              <a:schemeClr val="accent3">
                <a:lumMod val="5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830888" y="6381328"/>
            <a:ext cx="2133600" cy="365125"/>
          </a:xfrm>
        </p:spPr>
        <p:txBody>
          <a:bodyPr/>
          <a:lstStyle/>
          <a:p>
            <a:fld id="{11B58EAF-273F-4FDC-9550-82DB2050FFAF}" type="slidenum">
              <a:rPr lang="hu-HU" smtClean="0"/>
              <a:t>7</a:t>
            </a:fld>
            <a:endParaRPr lang="hu-HU" dirty="0"/>
          </a:p>
        </p:txBody>
      </p:sp>
      <p:sp>
        <p:nvSpPr>
          <p:cNvPr id="12" name="Cím 1"/>
          <p:cNvSpPr txBox="1">
            <a:spLocks/>
          </p:cNvSpPr>
          <p:nvPr/>
        </p:nvSpPr>
        <p:spPr>
          <a:xfrm>
            <a:off x="286047" y="519261"/>
            <a:ext cx="6806233" cy="8935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Pedagógiai szakszolgálati ellátás</a:t>
            </a:r>
            <a:endParaRPr lang="hu-HU" sz="2400" b="1" dirty="0">
              <a:latin typeface="+mn-lt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69707" y="5756885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hu-HU" alt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u-HU" alt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ellátottak száma 2014-ben: 401 494 !</a:t>
            </a:r>
          </a:p>
        </p:txBody>
      </p:sp>
      <p:graphicFrame>
        <p:nvGraphicFramePr>
          <p:cNvPr id="2" name="Táblázat 1">
            <a:extLst>
              <a:ext uri="{FF2B5EF4-FFF2-40B4-BE49-F238E27FC236}">
                <a16:creationId xmlns:a16="http://schemas.microsoft.com/office/drawing/2014/main" id="{727F366B-8BEA-3C75-AA1F-9DCC6A6A48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811973"/>
              </p:ext>
            </p:extLst>
          </p:nvPr>
        </p:nvGraphicFramePr>
        <p:xfrm>
          <a:off x="395535" y="1717475"/>
          <a:ext cx="8378758" cy="378429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607468">
                  <a:extLst>
                    <a:ext uri="{9D8B030D-6E8A-4147-A177-3AD203B41FA5}">
                      <a16:colId xmlns:a16="http://schemas.microsoft.com/office/drawing/2014/main" val="1950059386"/>
                    </a:ext>
                  </a:extLst>
                </a:gridCol>
                <a:gridCol w="2771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644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Megnevezés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Ellátottak száma összesen 2024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37231173"/>
                  </a:ext>
                </a:extLst>
              </a:tr>
              <a:tr h="318223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Gyógypedagógiai tanácsadás, korai fejlesztés és gondozás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7 194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0849189"/>
                  </a:ext>
                </a:extLst>
              </a:tr>
              <a:tr h="318223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Továbbtanulási, pályaválasztási tanácsadás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21 585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8317817"/>
                  </a:ext>
                </a:extLst>
              </a:tr>
              <a:tr h="318223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Konduktív pedagógiai ellátás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308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84697517"/>
                  </a:ext>
                </a:extLst>
              </a:tr>
              <a:tr h="318223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Gyógytestnevelés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60 192 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7126770"/>
                  </a:ext>
                </a:extLst>
              </a:tr>
              <a:tr h="318223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Iskolapszichológiai, óvodapszichológiai ellátás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14 130 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70114880"/>
                  </a:ext>
                </a:extLst>
              </a:tr>
              <a:tr h="318223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Kiemelten tehetséges gyermekek, tanulók gondozása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24 358 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0599109"/>
                  </a:ext>
                </a:extLst>
              </a:tr>
              <a:tr h="124693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Logopédiai ellátás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156 747 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59566811"/>
                  </a:ext>
                </a:extLst>
              </a:tr>
              <a:tr h="318223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Nevelési tanácsadás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139 745 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13396026"/>
                  </a:ext>
                </a:extLst>
              </a:tr>
              <a:tr h="318223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Szakértői bizottsági tevékenység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173 253 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7314958"/>
                  </a:ext>
                </a:extLst>
              </a:tr>
              <a:tr h="318223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Összesen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597 512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70906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023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6632"/>
            <a:ext cx="1872208" cy="1198214"/>
          </a:xfrm>
        </p:spPr>
      </p:pic>
      <p:cxnSp>
        <p:nvCxnSpPr>
          <p:cNvPr id="6" name="Egyenes összekötő 5"/>
          <p:cNvCxnSpPr/>
          <p:nvPr/>
        </p:nvCxnSpPr>
        <p:spPr>
          <a:xfrm>
            <a:off x="395536" y="1484784"/>
            <a:ext cx="8568952" cy="0"/>
          </a:xfrm>
          <a:prstGeom prst="line">
            <a:avLst/>
          </a:prstGeom>
          <a:ln w="63500">
            <a:solidFill>
              <a:srgbClr val="FF0000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395536" y="1628800"/>
            <a:ext cx="8568952" cy="0"/>
          </a:xfrm>
          <a:prstGeom prst="line">
            <a:avLst/>
          </a:prstGeom>
          <a:ln w="63500">
            <a:solidFill>
              <a:schemeClr val="accent3">
                <a:lumMod val="5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830888" y="6381328"/>
            <a:ext cx="2133600" cy="365125"/>
          </a:xfrm>
        </p:spPr>
        <p:txBody>
          <a:bodyPr/>
          <a:lstStyle/>
          <a:p>
            <a:fld id="{11B58EAF-273F-4FDC-9550-82DB2050FFAF}" type="slidenum">
              <a:rPr lang="hu-HU" smtClean="0"/>
              <a:t>8</a:t>
            </a:fld>
            <a:endParaRPr lang="hu-HU" dirty="0"/>
          </a:p>
        </p:txBody>
      </p:sp>
      <p:sp>
        <p:nvSpPr>
          <p:cNvPr id="12" name="Cím 1"/>
          <p:cNvSpPr txBox="1">
            <a:spLocks/>
          </p:cNvSpPr>
          <p:nvPr/>
        </p:nvSpPr>
        <p:spPr>
          <a:xfrm>
            <a:off x="286047" y="519261"/>
            <a:ext cx="6806233" cy="8935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hu-HU" sz="2400" b="1" dirty="0">
              <a:latin typeface="+mn-lt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95536" y="1618496"/>
            <a:ext cx="856895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Aktuális pedagógiai szakszolgálati kérdések</a:t>
            </a:r>
          </a:p>
        </p:txBody>
      </p:sp>
    </p:spTree>
    <p:extLst>
      <p:ext uri="{BB962C8B-B14F-4D97-AF65-F5344CB8AC3E}">
        <p14:creationId xmlns:p14="http://schemas.microsoft.com/office/powerpoint/2010/main" val="1148396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6632"/>
            <a:ext cx="1872208" cy="1198214"/>
          </a:xfrm>
        </p:spPr>
      </p:pic>
      <p:cxnSp>
        <p:nvCxnSpPr>
          <p:cNvPr id="6" name="Egyenes összekötő 5"/>
          <p:cNvCxnSpPr/>
          <p:nvPr/>
        </p:nvCxnSpPr>
        <p:spPr>
          <a:xfrm>
            <a:off x="395536" y="1484784"/>
            <a:ext cx="8568952" cy="0"/>
          </a:xfrm>
          <a:prstGeom prst="line">
            <a:avLst/>
          </a:prstGeom>
          <a:ln w="63500">
            <a:solidFill>
              <a:srgbClr val="FF0000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395536" y="1628800"/>
            <a:ext cx="8568952" cy="0"/>
          </a:xfrm>
          <a:prstGeom prst="line">
            <a:avLst/>
          </a:prstGeom>
          <a:ln w="63500">
            <a:solidFill>
              <a:schemeClr val="accent3">
                <a:lumMod val="5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830888" y="6381328"/>
            <a:ext cx="2133600" cy="365125"/>
          </a:xfrm>
        </p:spPr>
        <p:txBody>
          <a:bodyPr/>
          <a:lstStyle/>
          <a:p>
            <a:fld id="{11B58EAF-273F-4FDC-9550-82DB2050FFAF}" type="slidenum">
              <a:rPr lang="hu-HU" smtClean="0"/>
              <a:t>9</a:t>
            </a:fld>
            <a:endParaRPr lang="hu-HU" dirty="0"/>
          </a:p>
        </p:txBody>
      </p:sp>
      <p:sp>
        <p:nvSpPr>
          <p:cNvPr id="12" name="Cím 1"/>
          <p:cNvSpPr txBox="1">
            <a:spLocks/>
          </p:cNvSpPr>
          <p:nvPr/>
        </p:nvSpPr>
        <p:spPr>
          <a:xfrm>
            <a:off x="286047" y="519261"/>
            <a:ext cx="6806233" cy="8935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 jár el?</a:t>
            </a:r>
            <a:endParaRPr lang="hu-HU" sz="2400" b="1" dirty="0">
              <a:latin typeface="+mn-lt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95536" y="1618496"/>
            <a:ext cx="856895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szakértői bizottságként eljáró ELTE Gyakorló Országos Pedagógiai Szakszolgálat feladata a tanulmányok, vizsgák és a felsőoktatási felvételi eljárás során adható kedvezményekre való jogosultság megítélése érdekében a sajátos nevelési igény, fogyatékosság megállapítása vagy kizárása</a:t>
            </a:r>
          </a:p>
          <a:p>
            <a:pPr algn="just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lphaLcParenR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nemzeti felsőoktatásról szóló 2011. évi CCIV. törvény egyes rendelkezéseinek végrehajtásáról szóló 87/2015. (IV. 9.) Korm. rendelet 62. § (11)–(12) bekezdésében és 63. § (3) bekezdésében foglalt esetben,</a:t>
            </a:r>
          </a:p>
          <a:p>
            <a:pPr marL="342900" indent="-342900" algn="just">
              <a:buAutoNum type="alphaLcParenR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az érettségi vizsgára jelentkező személy tanulói jogviszonnyal már nem rendelkezik és a tanulói jogviszony megszűnése után következett be olyan állapot, amely alapján sajátos nevelési igény megállapításának lenne helye,</a:t>
            </a:r>
          </a:p>
          <a:p>
            <a:pPr marL="342900" indent="-342900" algn="just">
              <a:buAutoNum type="alphaLcParenR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a vizsgálatot a nyelvvizsgára jelentkező személy a nyelvvizsga során adható kedvezmények biztosítása érdekében kezdeményezi,</a:t>
            </a:r>
          </a:p>
          <a:p>
            <a:pPr marL="342900" indent="-342900" algn="just">
              <a:buAutoNum type="alphaLcParenR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a vizsgálatot a tanulói jogviszony megszűnése után a KRESZ-vizsga során adható kedvezmények biztosítása érdekében kezdeményezi,</a:t>
            </a:r>
          </a:p>
          <a:p>
            <a:pPr marL="342900" indent="-342900" algn="just">
              <a:buAutoNum type="alphaLcParenR"/>
            </a:pP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alt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a kérelmező érvényes szakértői véleménnyel nem rendelkezik</a:t>
            </a:r>
          </a:p>
        </p:txBody>
      </p:sp>
    </p:spTree>
    <p:extLst>
      <p:ext uri="{BB962C8B-B14F-4D97-AF65-F5344CB8AC3E}">
        <p14:creationId xmlns:p14="http://schemas.microsoft.com/office/powerpoint/2010/main" val="264422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1815</TotalTime>
  <Words>2229</Words>
  <Application>Microsoft Office PowerPoint</Application>
  <PresentationFormat>Diavetítés a képernyőre (4:3 oldalarány)</PresentationFormat>
  <Paragraphs>360</Paragraphs>
  <Slides>30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30</vt:i4>
      </vt:variant>
    </vt:vector>
  </HeadingPairs>
  <TitlesOfParts>
    <vt:vector size="34" baseType="lpstr">
      <vt:lpstr>Arial</vt:lpstr>
      <vt:lpstr>Calibri</vt:lpstr>
      <vt:lpstr>Times New Roman</vt:lpstr>
      <vt:lpstr>Office-téma</vt:lpstr>
      <vt:lpstr>A pedagógiai szakszolgálati ellátórendszer aktuális kérdései, nemzetközi vonatkozások  Dr. Kiss László 2025.04.11. 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>KD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Pálfi Erika</dc:creator>
  <cp:lastModifiedBy>Kiss László dr.</cp:lastModifiedBy>
  <cp:revision>117</cp:revision>
  <dcterms:created xsi:type="dcterms:W3CDTF">2022-08-12T09:22:05Z</dcterms:created>
  <dcterms:modified xsi:type="dcterms:W3CDTF">2025-04-10T10:58:06Z</dcterms:modified>
</cp:coreProperties>
</file>